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6.xml" ContentType="application/vnd.openxmlformats-officedocument.presentationml.tags+xml"/>
  <Override PartName="/ppt/notesSlides/notesSlide1.xml" ContentType="application/vnd.openxmlformats-officedocument.presentationml.notesSlide+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notesSlides/notesSlide14.xml" ContentType="application/vnd.openxmlformats-officedocument.presentationml.notesSlide+xml"/>
  <Override PartName="/ppt/tags/tag26.xml" ContentType="application/vnd.openxmlformats-officedocument.presentationml.tags+xml"/>
  <Override PartName="/ppt/notesSlides/notesSlide15.xml" ContentType="application/vnd.openxmlformats-officedocument.presentationml.notesSlide+xml"/>
  <Override PartName="/ppt/tags/tag27.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50" r:id="rId7"/>
  </p:sldMasterIdLst>
  <p:notesMasterIdLst>
    <p:notesMasterId r:id="rId24"/>
  </p:notesMasterIdLst>
  <p:handoutMasterIdLst>
    <p:handoutMasterId r:id="rId25"/>
  </p:handoutMasterIdLst>
  <p:sldIdLst>
    <p:sldId id="258" r:id="rId8"/>
    <p:sldId id="820" r:id="rId9"/>
    <p:sldId id="822" r:id="rId10"/>
    <p:sldId id="841" r:id="rId11"/>
    <p:sldId id="628" r:id="rId12"/>
    <p:sldId id="844" r:id="rId13"/>
    <p:sldId id="849" r:id="rId14"/>
    <p:sldId id="850" r:id="rId15"/>
    <p:sldId id="852" r:id="rId16"/>
    <p:sldId id="851" r:id="rId17"/>
    <p:sldId id="845" r:id="rId18"/>
    <p:sldId id="848" r:id="rId19"/>
    <p:sldId id="847" r:id="rId20"/>
    <p:sldId id="538" r:id="rId21"/>
    <p:sldId id="846" r:id="rId22"/>
    <p:sldId id="539" r:id="rId23"/>
  </p:sldIdLst>
  <p:sldSz cx="9144000" cy="6858000" type="screen4x3"/>
  <p:notesSz cx="7010400" cy="9296400"/>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Intro" id="{95B93D68-0864-40B5-9C3C-9DA693E032A8}">
          <p14:sldIdLst>
            <p14:sldId id="258"/>
            <p14:sldId id="820"/>
            <p14:sldId id="822"/>
          </p14:sldIdLst>
        </p14:section>
        <p14:section name="What Changed" id="{5B1DB196-3C06-42CD-9E9B-1317C6DAA8B6}">
          <p14:sldIdLst>
            <p14:sldId id="841"/>
            <p14:sldId id="628"/>
            <p14:sldId id="844"/>
            <p14:sldId id="849"/>
            <p14:sldId id="850"/>
            <p14:sldId id="852"/>
            <p14:sldId id="851"/>
            <p14:sldId id="845"/>
            <p14:sldId id="848"/>
            <p14:sldId id="847"/>
          </p14:sldIdLst>
        </p14:section>
        <p14:section name="Resource Information" id="{FBD4EC26-8A85-4113-98AA-0C32441E39E0}">
          <p14:sldIdLst>
            <p14:sldId id="538"/>
            <p14:sldId id="846"/>
            <p14:sldId id="53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der, Heidi" initials="CH" lastIdx="1" clrIdx="0">
    <p:extLst>
      <p:ext uri="{19B8F6BF-5375-455C-9EA6-DF929625EA0E}">
        <p15:presenceInfo xmlns:p15="http://schemas.microsoft.com/office/powerpoint/2012/main" userId="S-1-5-21-183723660-1033773904-1849977318-643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F758B"/>
    <a:srgbClr val="5B879F"/>
    <a:srgbClr val="FFCC66"/>
    <a:srgbClr val="33CCCC"/>
    <a:srgbClr val="9CC746"/>
    <a:srgbClr val="779736"/>
    <a:srgbClr val="9BC448"/>
    <a:srgbClr val="FFFFCC"/>
    <a:srgbClr val="FFC757"/>
    <a:srgbClr val="002B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67558" autoAdjust="0"/>
  </p:normalViewPr>
  <p:slideViewPr>
    <p:cSldViewPr>
      <p:cViewPr varScale="1">
        <p:scale>
          <a:sx n="61" d="100"/>
          <a:sy n="61" d="100"/>
        </p:scale>
        <p:origin x="1074" y="72"/>
      </p:cViewPr>
      <p:guideLst>
        <p:guide orient="horz" pos="2160"/>
        <p:guide pos="2880"/>
      </p:guideLst>
    </p:cSldViewPr>
  </p:slideViewPr>
  <p:outlineViewPr>
    <p:cViewPr>
      <p:scale>
        <a:sx n="33" d="100"/>
        <a:sy n="33" d="100"/>
      </p:scale>
      <p:origin x="0" y="-3108"/>
    </p:cViewPr>
  </p:outlineViewPr>
  <p:notesTextViewPr>
    <p:cViewPr>
      <p:scale>
        <a:sx n="75" d="100"/>
        <a:sy n="75" d="100"/>
      </p:scale>
      <p:origin x="0" y="0"/>
    </p:cViewPr>
  </p:notesTextViewPr>
  <p:sorterViewPr>
    <p:cViewPr varScale="1">
      <p:scale>
        <a:sx n="1" d="1"/>
        <a:sy n="1" d="1"/>
      </p:scale>
      <p:origin x="0" y="-18882"/>
    </p:cViewPr>
  </p:sorterViewPr>
  <p:notesViewPr>
    <p:cSldViewPr>
      <p:cViewPr varScale="1">
        <p:scale>
          <a:sx n="86" d="100"/>
          <a:sy n="86" d="100"/>
        </p:scale>
        <p:origin x="382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notesMaster" Target="notesMasters/notesMaster1.xml"/><Relationship Id="rId28" Type="http://schemas.openxmlformats.org/officeDocument/2006/relationships/presProps" Target="presProps.xml"/><Relationship Id="rId15" Type="http://schemas.openxmlformats.org/officeDocument/2006/relationships/slide" Target="slides/slide8.xml"/><Relationship Id="rId23" Type="http://schemas.openxmlformats.org/officeDocument/2006/relationships/slide" Target="slides/slide16.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commentAuthors" Target="commentAuthors.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3E847D-47BB-4791-B767-CF5727CA0A12}" type="doc">
      <dgm:prSet loTypeId="urn:microsoft.com/office/officeart/2005/8/layout/pList2" loCatId="list" qsTypeId="urn:microsoft.com/office/officeart/2005/8/quickstyle/simple2" qsCatId="simple" csTypeId="urn:microsoft.com/office/officeart/2005/8/colors/colorful5" csCatId="colorful" phldr="1"/>
      <dgm:spPr/>
      <dgm:t>
        <a:bodyPr/>
        <a:lstStyle/>
        <a:p>
          <a:endParaRPr lang="en-US"/>
        </a:p>
      </dgm:t>
    </dgm:pt>
    <dgm:pt modelId="{5E828A9F-E990-47A0-B9D4-ED950CF01CA4}">
      <dgm:prSet/>
      <dgm:spPr/>
      <dgm:t>
        <a:bodyPr/>
        <a:lstStyle/>
        <a:p>
          <a:pPr rtl="0"/>
          <a:r>
            <a:rPr lang="en-US" dirty="0" smtClean="0"/>
            <a:t>Make sure to keep yourself muted unless you have a question</a:t>
          </a:r>
          <a:endParaRPr lang="en-US" dirty="0"/>
        </a:p>
      </dgm:t>
    </dgm:pt>
    <dgm:pt modelId="{D712196E-74F4-484E-9D84-B0DD32B465A6}" type="parTrans" cxnId="{DDFEE011-FD7D-4A60-B73F-F4F0A5155CE6}">
      <dgm:prSet/>
      <dgm:spPr/>
      <dgm:t>
        <a:bodyPr/>
        <a:lstStyle/>
        <a:p>
          <a:endParaRPr lang="en-US"/>
        </a:p>
      </dgm:t>
    </dgm:pt>
    <dgm:pt modelId="{DFA96152-B249-4E81-9FDD-7D852F9391C5}" type="sibTrans" cxnId="{DDFEE011-FD7D-4A60-B73F-F4F0A5155CE6}">
      <dgm:prSet/>
      <dgm:spPr/>
      <dgm:t>
        <a:bodyPr/>
        <a:lstStyle/>
        <a:p>
          <a:endParaRPr lang="en-US"/>
        </a:p>
      </dgm:t>
    </dgm:pt>
    <dgm:pt modelId="{A9E6FBA7-B1A3-4C72-8747-3467CE6903E8}">
      <dgm:prSet/>
      <dgm:spPr/>
      <dgm:t>
        <a:bodyPr/>
        <a:lstStyle/>
        <a:p>
          <a:pPr rtl="0"/>
          <a:r>
            <a:rPr lang="en-US" dirty="0" smtClean="0"/>
            <a:t>If you have a question, you may either ask over the phone or in the chat</a:t>
          </a:r>
        </a:p>
      </dgm:t>
    </dgm:pt>
    <dgm:pt modelId="{9F60E445-A3AA-4A3C-9224-71676FBB6FB5}" type="parTrans" cxnId="{8872FC5D-54EB-47FE-ADCE-E8DE8914A3CE}">
      <dgm:prSet/>
      <dgm:spPr/>
      <dgm:t>
        <a:bodyPr/>
        <a:lstStyle/>
        <a:p>
          <a:endParaRPr lang="en-US"/>
        </a:p>
      </dgm:t>
    </dgm:pt>
    <dgm:pt modelId="{CD942190-04E6-43B7-A56A-059F12804B7E}" type="sibTrans" cxnId="{8872FC5D-54EB-47FE-ADCE-E8DE8914A3CE}">
      <dgm:prSet/>
      <dgm:spPr/>
      <dgm:t>
        <a:bodyPr/>
        <a:lstStyle/>
        <a:p>
          <a:endParaRPr lang="en-US"/>
        </a:p>
      </dgm:t>
    </dgm:pt>
    <dgm:pt modelId="{5B2EFD2C-FE81-4624-A841-E59201198BFF}">
      <dgm:prSet/>
      <dgm:spPr/>
      <dgm:t>
        <a:bodyPr/>
        <a:lstStyle/>
        <a:p>
          <a:pPr rtl="0"/>
          <a:r>
            <a:rPr lang="en-US" dirty="0" smtClean="0"/>
            <a:t>If you want to ask a question or comment, you can virtually “raise your hand” in WebEx </a:t>
          </a:r>
        </a:p>
      </dgm:t>
    </dgm:pt>
    <dgm:pt modelId="{7DA4C5F1-DBE7-4DCC-B0D8-E52A923159B5}" type="parTrans" cxnId="{1F13C5AD-590F-4D68-858D-09F6AA8D95B0}">
      <dgm:prSet/>
      <dgm:spPr/>
      <dgm:t>
        <a:bodyPr/>
        <a:lstStyle/>
        <a:p>
          <a:endParaRPr lang="en-US"/>
        </a:p>
      </dgm:t>
    </dgm:pt>
    <dgm:pt modelId="{FC58DBD0-17B7-4B68-956A-4AC624B6D6AB}" type="sibTrans" cxnId="{1F13C5AD-590F-4D68-858D-09F6AA8D95B0}">
      <dgm:prSet/>
      <dgm:spPr/>
      <dgm:t>
        <a:bodyPr/>
        <a:lstStyle/>
        <a:p>
          <a:endParaRPr lang="en-US"/>
        </a:p>
      </dgm:t>
    </dgm:pt>
    <dgm:pt modelId="{AE2B49F7-19AD-43C4-A8CD-BD7E15BEDDE2}" type="pres">
      <dgm:prSet presAssocID="{3A3E847D-47BB-4791-B767-CF5727CA0A12}" presName="Name0" presStyleCnt="0">
        <dgm:presLayoutVars>
          <dgm:dir/>
          <dgm:resizeHandles val="exact"/>
        </dgm:presLayoutVars>
      </dgm:prSet>
      <dgm:spPr/>
      <dgm:t>
        <a:bodyPr/>
        <a:lstStyle/>
        <a:p>
          <a:endParaRPr lang="en-US"/>
        </a:p>
      </dgm:t>
    </dgm:pt>
    <dgm:pt modelId="{63486091-AA56-4018-9944-695F3B1C44CA}" type="pres">
      <dgm:prSet presAssocID="{3A3E847D-47BB-4791-B767-CF5727CA0A12}" presName="bkgdShp" presStyleLbl="alignAccFollowNode1" presStyleIdx="0" presStyleCnt="1"/>
      <dgm:spPr/>
      <dgm:t>
        <a:bodyPr/>
        <a:lstStyle/>
        <a:p>
          <a:endParaRPr lang="en-US"/>
        </a:p>
      </dgm:t>
    </dgm:pt>
    <dgm:pt modelId="{57E390B5-7404-486E-B092-D7F660B77EDA}" type="pres">
      <dgm:prSet presAssocID="{3A3E847D-47BB-4791-B767-CF5727CA0A12}" presName="linComp" presStyleCnt="0"/>
      <dgm:spPr/>
      <dgm:t>
        <a:bodyPr/>
        <a:lstStyle/>
        <a:p>
          <a:endParaRPr lang="en-US"/>
        </a:p>
      </dgm:t>
    </dgm:pt>
    <dgm:pt modelId="{074CBC4D-527A-4036-AB4B-217B5B431FDE}" type="pres">
      <dgm:prSet presAssocID="{5E828A9F-E990-47A0-B9D4-ED950CF01CA4}" presName="compNode" presStyleCnt="0"/>
      <dgm:spPr/>
      <dgm:t>
        <a:bodyPr/>
        <a:lstStyle/>
        <a:p>
          <a:endParaRPr lang="en-US"/>
        </a:p>
      </dgm:t>
    </dgm:pt>
    <dgm:pt modelId="{C5B780F3-3C84-4C90-8F2C-9130B6A8374E}" type="pres">
      <dgm:prSet presAssocID="{5E828A9F-E990-47A0-B9D4-ED950CF01CA4}" presName="node" presStyleLbl="node1" presStyleIdx="0" presStyleCnt="3">
        <dgm:presLayoutVars>
          <dgm:bulletEnabled val="1"/>
        </dgm:presLayoutVars>
      </dgm:prSet>
      <dgm:spPr/>
      <dgm:t>
        <a:bodyPr/>
        <a:lstStyle/>
        <a:p>
          <a:endParaRPr lang="en-US"/>
        </a:p>
      </dgm:t>
    </dgm:pt>
    <dgm:pt modelId="{9C36B1EC-D65A-4EAB-B602-46EBF5653176}" type="pres">
      <dgm:prSet presAssocID="{5E828A9F-E990-47A0-B9D4-ED950CF01CA4}" presName="invisiNode" presStyleLbl="node1" presStyleIdx="0" presStyleCnt="3"/>
      <dgm:spPr/>
      <dgm:t>
        <a:bodyPr/>
        <a:lstStyle/>
        <a:p>
          <a:endParaRPr lang="en-US"/>
        </a:p>
      </dgm:t>
    </dgm:pt>
    <dgm:pt modelId="{7F019026-6F73-4535-B689-EAFD65BB2CE2}" type="pres">
      <dgm:prSet presAssocID="{5E828A9F-E990-47A0-B9D4-ED950CF01CA4}"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22000" b="-22000"/>
          </a:stretch>
        </a:blipFill>
      </dgm:spPr>
      <dgm:t>
        <a:bodyPr/>
        <a:lstStyle/>
        <a:p>
          <a:endParaRPr lang="en-US"/>
        </a:p>
      </dgm:t>
    </dgm:pt>
    <dgm:pt modelId="{636E8777-47D2-42B0-B33F-A8D185A7EB00}" type="pres">
      <dgm:prSet presAssocID="{DFA96152-B249-4E81-9FDD-7D852F9391C5}" presName="sibTrans" presStyleLbl="sibTrans2D1" presStyleIdx="0" presStyleCnt="0"/>
      <dgm:spPr/>
      <dgm:t>
        <a:bodyPr/>
        <a:lstStyle/>
        <a:p>
          <a:endParaRPr lang="en-US"/>
        </a:p>
      </dgm:t>
    </dgm:pt>
    <dgm:pt modelId="{8A079621-1F77-4A42-9824-89AEFBBE07DE}" type="pres">
      <dgm:prSet presAssocID="{A9E6FBA7-B1A3-4C72-8747-3467CE6903E8}" presName="compNode" presStyleCnt="0"/>
      <dgm:spPr/>
      <dgm:t>
        <a:bodyPr/>
        <a:lstStyle/>
        <a:p>
          <a:endParaRPr lang="en-US"/>
        </a:p>
      </dgm:t>
    </dgm:pt>
    <dgm:pt modelId="{13D33041-6848-4F16-B00F-E9561B8F5076}" type="pres">
      <dgm:prSet presAssocID="{A9E6FBA7-B1A3-4C72-8747-3467CE6903E8}" presName="node" presStyleLbl="node1" presStyleIdx="1" presStyleCnt="3">
        <dgm:presLayoutVars>
          <dgm:bulletEnabled val="1"/>
        </dgm:presLayoutVars>
      </dgm:prSet>
      <dgm:spPr/>
      <dgm:t>
        <a:bodyPr/>
        <a:lstStyle/>
        <a:p>
          <a:endParaRPr lang="en-US"/>
        </a:p>
      </dgm:t>
    </dgm:pt>
    <dgm:pt modelId="{26393F02-4637-4A7D-9465-9B277A534F0C}" type="pres">
      <dgm:prSet presAssocID="{A9E6FBA7-B1A3-4C72-8747-3467CE6903E8}" presName="invisiNode" presStyleLbl="node1" presStyleIdx="1" presStyleCnt="3"/>
      <dgm:spPr/>
      <dgm:t>
        <a:bodyPr/>
        <a:lstStyle/>
        <a:p>
          <a:endParaRPr lang="en-US"/>
        </a:p>
      </dgm:t>
    </dgm:pt>
    <dgm:pt modelId="{563AB0B2-526F-41D3-8F76-B5E8E57FA73E}" type="pres">
      <dgm:prSet presAssocID="{A9E6FBA7-B1A3-4C72-8747-3467CE6903E8}"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42000" b="-42000"/>
          </a:stretch>
        </a:blipFill>
      </dgm:spPr>
      <dgm:t>
        <a:bodyPr/>
        <a:lstStyle/>
        <a:p>
          <a:endParaRPr lang="en-US"/>
        </a:p>
      </dgm:t>
    </dgm:pt>
    <dgm:pt modelId="{D1B5780B-1349-4558-AF9C-607DA041BCE2}" type="pres">
      <dgm:prSet presAssocID="{CD942190-04E6-43B7-A56A-059F12804B7E}" presName="sibTrans" presStyleLbl="sibTrans2D1" presStyleIdx="0" presStyleCnt="0"/>
      <dgm:spPr/>
      <dgm:t>
        <a:bodyPr/>
        <a:lstStyle/>
        <a:p>
          <a:endParaRPr lang="en-US"/>
        </a:p>
      </dgm:t>
    </dgm:pt>
    <dgm:pt modelId="{EF3975D9-B01F-4E5E-B04B-B57702332B25}" type="pres">
      <dgm:prSet presAssocID="{5B2EFD2C-FE81-4624-A841-E59201198BFF}" presName="compNode" presStyleCnt="0"/>
      <dgm:spPr/>
      <dgm:t>
        <a:bodyPr/>
        <a:lstStyle/>
        <a:p>
          <a:endParaRPr lang="en-US"/>
        </a:p>
      </dgm:t>
    </dgm:pt>
    <dgm:pt modelId="{BABE0050-1874-4C69-BAB9-A3799309CE4E}" type="pres">
      <dgm:prSet presAssocID="{5B2EFD2C-FE81-4624-A841-E59201198BFF}" presName="node" presStyleLbl="node1" presStyleIdx="2" presStyleCnt="3">
        <dgm:presLayoutVars>
          <dgm:bulletEnabled val="1"/>
        </dgm:presLayoutVars>
      </dgm:prSet>
      <dgm:spPr/>
      <dgm:t>
        <a:bodyPr/>
        <a:lstStyle/>
        <a:p>
          <a:endParaRPr lang="en-US"/>
        </a:p>
      </dgm:t>
    </dgm:pt>
    <dgm:pt modelId="{B4926185-CA01-437B-92A5-26731E4C232F}" type="pres">
      <dgm:prSet presAssocID="{5B2EFD2C-FE81-4624-A841-E59201198BFF}" presName="invisiNode" presStyleLbl="node1" presStyleIdx="2" presStyleCnt="3"/>
      <dgm:spPr/>
      <dgm:t>
        <a:bodyPr/>
        <a:lstStyle/>
        <a:p>
          <a:endParaRPr lang="en-US"/>
        </a:p>
      </dgm:t>
    </dgm:pt>
    <dgm:pt modelId="{8F144A0F-112E-43B3-B276-32A2588C2F23}" type="pres">
      <dgm:prSet presAssocID="{5B2EFD2C-FE81-4624-A841-E59201198BFF}"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6000" b="-6000"/>
          </a:stretch>
        </a:blipFill>
      </dgm:spPr>
      <dgm:t>
        <a:bodyPr/>
        <a:lstStyle/>
        <a:p>
          <a:endParaRPr lang="en-US"/>
        </a:p>
      </dgm:t>
    </dgm:pt>
  </dgm:ptLst>
  <dgm:cxnLst>
    <dgm:cxn modelId="{209E7D8D-1A9B-4326-AA7B-DAC52D8231A7}" type="presOf" srcId="{A9E6FBA7-B1A3-4C72-8747-3467CE6903E8}" destId="{13D33041-6848-4F16-B00F-E9561B8F5076}" srcOrd="0" destOrd="0" presId="urn:microsoft.com/office/officeart/2005/8/layout/pList2"/>
    <dgm:cxn modelId="{5CE3C0DD-2500-4AD8-B1D9-F99E3722617F}" type="presOf" srcId="{DFA96152-B249-4E81-9FDD-7D852F9391C5}" destId="{636E8777-47D2-42B0-B33F-A8D185A7EB00}" srcOrd="0" destOrd="0" presId="urn:microsoft.com/office/officeart/2005/8/layout/pList2"/>
    <dgm:cxn modelId="{292B4F6D-4B19-4E95-B569-EF1C6A167321}" type="presOf" srcId="{5E828A9F-E990-47A0-B9D4-ED950CF01CA4}" destId="{C5B780F3-3C84-4C90-8F2C-9130B6A8374E}" srcOrd="0" destOrd="0" presId="urn:microsoft.com/office/officeart/2005/8/layout/pList2"/>
    <dgm:cxn modelId="{3DE7341A-7FBE-4600-A26A-5FD338F5C79D}" type="presOf" srcId="{CD942190-04E6-43B7-A56A-059F12804B7E}" destId="{D1B5780B-1349-4558-AF9C-607DA041BCE2}" srcOrd="0" destOrd="0" presId="urn:microsoft.com/office/officeart/2005/8/layout/pList2"/>
    <dgm:cxn modelId="{DDFEE011-FD7D-4A60-B73F-F4F0A5155CE6}" srcId="{3A3E847D-47BB-4791-B767-CF5727CA0A12}" destId="{5E828A9F-E990-47A0-B9D4-ED950CF01CA4}" srcOrd="0" destOrd="0" parTransId="{D712196E-74F4-484E-9D84-B0DD32B465A6}" sibTransId="{DFA96152-B249-4E81-9FDD-7D852F9391C5}"/>
    <dgm:cxn modelId="{50655F9B-9934-4EED-A465-0B2F3E9591EA}" type="presOf" srcId="{3A3E847D-47BB-4791-B767-CF5727CA0A12}" destId="{AE2B49F7-19AD-43C4-A8CD-BD7E15BEDDE2}" srcOrd="0" destOrd="0" presId="urn:microsoft.com/office/officeart/2005/8/layout/pList2"/>
    <dgm:cxn modelId="{8872FC5D-54EB-47FE-ADCE-E8DE8914A3CE}" srcId="{3A3E847D-47BB-4791-B767-CF5727CA0A12}" destId="{A9E6FBA7-B1A3-4C72-8747-3467CE6903E8}" srcOrd="1" destOrd="0" parTransId="{9F60E445-A3AA-4A3C-9224-71676FBB6FB5}" sibTransId="{CD942190-04E6-43B7-A56A-059F12804B7E}"/>
    <dgm:cxn modelId="{1F13C5AD-590F-4D68-858D-09F6AA8D95B0}" srcId="{3A3E847D-47BB-4791-B767-CF5727CA0A12}" destId="{5B2EFD2C-FE81-4624-A841-E59201198BFF}" srcOrd="2" destOrd="0" parTransId="{7DA4C5F1-DBE7-4DCC-B0D8-E52A923159B5}" sibTransId="{FC58DBD0-17B7-4B68-956A-4AC624B6D6AB}"/>
    <dgm:cxn modelId="{705120F6-E3D5-47FD-BE4D-A9E105E967AF}" type="presOf" srcId="{5B2EFD2C-FE81-4624-A841-E59201198BFF}" destId="{BABE0050-1874-4C69-BAB9-A3799309CE4E}" srcOrd="0" destOrd="0" presId="urn:microsoft.com/office/officeart/2005/8/layout/pList2"/>
    <dgm:cxn modelId="{12BBB570-011C-4AE1-AB3C-5D148C8E71D5}" type="presParOf" srcId="{AE2B49F7-19AD-43C4-A8CD-BD7E15BEDDE2}" destId="{63486091-AA56-4018-9944-695F3B1C44CA}" srcOrd="0" destOrd="0" presId="urn:microsoft.com/office/officeart/2005/8/layout/pList2"/>
    <dgm:cxn modelId="{120545D7-B61F-41E5-8F12-134F6953C988}" type="presParOf" srcId="{AE2B49F7-19AD-43C4-A8CD-BD7E15BEDDE2}" destId="{57E390B5-7404-486E-B092-D7F660B77EDA}" srcOrd="1" destOrd="0" presId="urn:microsoft.com/office/officeart/2005/8/layout/pList2"/>
    <dgm:cxn modelId="{D5529AFD-4404-4E26-A171-3696A4590ADE}" type="presParOf" srcId="{57E390B5-7404-486E-B092-D7F660B77EDA}" destId="{074CBC4D-527A-4036-AB4B-217B5B431FDE}" srcOrd="0" destOrd="0" presId="urn:microsoft.com/office/officeart/2005/8/layout/pList2"/>
    <dgm:cxn modelId="{C19EE993-75E9-4D30-BDAD-7D1D13ED5039}" type="presParOf" srcId="{074CBC4D-527A-4036-AB4B-217B5B431FDE}" destId="{C5B780F3-3C84-4C90-8F2C-9130B6A8374E}" srcOrd="0" destOrd="0" presId="urn:microsoft.com/office/officeart/2005/8/layout/pList2"/>
    <dgm:cxn modelId="{1C5DF724-0545-4A0A-9186-70479581B526}" type="presParOf" srcId="{074CBC4D-527A-4036-AB4B-217B5B431FDE}" destId="{9C36B1EC-D65A-4EAB-B602-46EBF5653176}" srcOrd="1" destOrd="0" presId="urn:microsoft.com/office/officeart/2005/8/layout/pList2"/>
    <dgm:cxn modelId="{5CB03330-EC09-478D-B34F-655568962A22}" type="presParOf" srcId="{074CBC4D-527A-4036-AB4B-217B5B431FDE}" destId="{7F019026-6F73-4535-B689-EAFD65BB2CE2}" srcOrd="2" destOrd="0" presId="urn:microsoft.com/office/officeart/2005/8/layout/pList2"/>
    <dgm:cxn modelId="{6B2D458A-0A3A-4A3F-9241-006002129006}" type="presParOf" srcId="{57E390B5-7404-486E-B092-D7F660B77EDA}" destId="{636E8777-47D2-42B0-B33F-A8D185A7EB00}" srcOrd="1" destOrd="0" presId="urn:microsoft.com/office/officeart/2005/8/layout/pList2"/>
    <dgm:cxn modelId="{7965BE68-EEFB-4A55-A808-D5A35919B41A}" type="presParOf" srcId="{57E390B5-7404-486E-B092-D7F660B77EDA}" destId="{8A079621-1F77-4A42-9824-89AEFBBE07DE}" srcOrd="2" destOrd="0" presId="urn:microsoft.com/office/officeart/2005/8/layout/pList2"/>
    <dgm:cxn modelId="{6281B2D6-A27B-45A3-981A-3B6478BA1574}" type="presParOf" srcId="{8A079621-1F77-4A42-9824-89AEFBBE07DE}" destId="{13D33041-6848-4F16-B00F-E9561B8F5076}" srcOrd="0" destOrd="0" presId="urn:microsoft.com/office/officeart/2005/8/layout/pList2"/>
    <dgm:cxn modelId="{780A092C-45CD-459C-ADB8-9A0F1D0C5A8C}" type="presParOf" srcId="{8A079621-1F77-4A42-9824-89AEFBBE07DE}" destId="{26393F02-4637-4A7D-9465-9B277A534F0C}" srcOrd="1" destOrd="0" presId="urn:microsoft.com/office/officeart/2005/8/layout/pList2"/>
    <dgm:cxn modelId="{29829550-BA0A-47CC-96C2-1ACAF3740DEA}" type="presParOf" srcId="{8A079621-1F77-4A42-9824-89AEFBBE07DE}" destId="{563AB0B2-526F-41D3-8F76-B5E8E57FA73E}" srcOrd="2" destOrd="0" presId="urn:microsoft.com/office/officeart/2005/8/layout/pList2"/>
    <dgm:cxn modelId="{7CD8D829-8715-46B7-A5C5-E5BD08077DB2}" type="presParOf" srcId="{57E390B5-7404-486E-B092-D7F660B77EDA}" destId="{D1B5780B-1349-4558-AF9C-607DA041BCE2}" srcOrd="3" destOrd="0" presId="urn:microsoft.com/office/officeart/2005/8/layout/pList2"/>
    <dgm:cxn modelId="{0585FFFC-95A1-4199-BD21-92C02611EA68}" type="presParOf" srcId="{57E390B5-7404-486E-B092-D7F660B77EDA}" destId="{EF3975D9-B01F-4E5E-B04B-B57702332B25}" srcOrd="4" destOrd="0" presId="urn:microsoft.com/office/officeart/2005/8/layout/pList2"/>
    <dgm:cxn modelId="{AE2159A4-2FB6-4698-B265-4AE25D13FCB0}" type="presParOf" srcId="{EF3975D9-B01F-4E5E-B04B-B57702332B25}" destId="{BABE0050-1874-4C69-BAB9-A3799309CE4E}" srcOrd="0" destOrd="0" presId="urn:microsoft.com/office/officeart/2005/8/layout/pList2"/>
    <dgm:cxn modelId="{2CA373A9-BB8B-4C1B-8D7D-84B9B68A417B}" type="presParOf" srcId="{EF3975D9-B01F-4E5E-B04B-B57702332B25}" destId="{B4926185-CA01-437B-92A5-26731E4C232F}" srcOrd="1" destOrd="0" presId="urn:microsoft.com/office/officeart/2005/8/layout/pList2"/>
    <dgm:cxn modelId="{34CB99AE-9420-4ED0-89AA-E59377150ED1}" type="presParOf" srcId="{EF3975D9-B01F-4E5E-B04B-B57702332B25}" destId="{8F144A0F-112E-43B3-B276-32A2588C2F23}" srcOrd="2" destOrd="0" presId="urn:microsoft.com/office/officeart/2005/8/layout/p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86091-AA56-4018-9944-695F3B1C44CA}">
      <dsp:nvSpPr>
        <dsp:cNvPr id="0" name=""/>
        <dsp:cNvSpPr/>
      </dsp:nvSpPr>
      <dsp:spPr>
        <a:xfrm>
          <a:off x="0" y="0"/>
          <a:ext cx="7798904" cy="2091690"/>
        </a:xfrm>
        <a:prstGeom prst="roundRect">
          <a:avLst>
            <a:gd name="adj" fmla="val 1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019026-6F73-4535-B689-EAFD65BB2CE2}">
      <dsp:nvSpPr>
        <dsp:cNvPr id="0" name=""/>
        <dsp:cNvSpPr/>
      </dsp:nvSpPr>
      <dsp:spPr>
        <a:xfrm>
          <a:off x="233967" y="278892"/>
          <a:ext cx="2290928" cy="153390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2000" b="-22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C5B780F3-3C84-4C90-8F2C-9130B6A8374E}">
      <dsp:nvSpPr>
        <dsp:cNvPr id="0" name=""/>
        <dsp:cNvSpPr/>
      </dsp:nvSpPr>
      <dsp:spPr>
        <a:xfrm rot="10800000">
          <a:off x="233967" y="2091689"/>
          <a:ext cx="2290928" cy="2556510"/>
        </a:xfrm>
        <a:prstGeom prst="round2SameRect">
          <a:avLst>
            <a:gd name="adj1" fmla="val 10500"/>
            <a:gd name="adj2" fmla="val 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t" anchorCtr="0">
          <a:noAutofit/>
        </a:bodyPr>
        <a:lstStyle/>
        <a:p>
          <a:pPr lvl="0" algn="ctr" defTabSz="977900" rtl="0">
            <a:lnSpc>
              <a:spcPct val="90000"/>
            </a:lnSpc>
            <a:spcBef>
              <a:spcPct val="0"/>
            </a:spcBef>
            <a:spcAft>
              <a:spcPct val="35000"/>
            </a:spcAft>
          </a:pPr>
          <a:r>
            <a:rPr lang="en-US" sz="2200" kern="1200" dirty="0" smtClean="0"/>
            <a:t>Make sure to keep yourself muted unless you have a question</a:t>
          </a:r>
          <a:endParaRPr lang="en-US" sz="2200" kern="1200" dirty="0"/>
        </a:p>
      </dsp:txBody>
      <dsp:txXfrm rot="10800000">
        <a:off x="304421" y="2091689"/>
        <a:ext cx="2150020" cy="2486056"/>
      </dsp:txXfrm>
    </dsp:sp>
    <dsp:sp modelId="{563AB0B2-526F-41D3-8F76-B5E8E57FA73E}">
      <dsp:nvSpPr>
        <dsp:cNvPr id="0" name=""/>
        <dsp:cNvSpPr/>
      </dsp:nvSpPr>
      <dsp:spPr>
        <a:xfrm>
          <a:off x="2753987" y="278892"/>
          <a:ext cx="2290928" cy="153390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42000" b="-42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13D33041-6848-4F16-B00F-E9561B8F5076}">
      <dsp:nvSpPr>
        <dsp:cNvPr id="0" name=""/>
        <dsp:cNvSpPr/>
      </dsp:nvSpPr>
      <dsp:spPr>
        <a:xfrm rot="10800000">
          <a:off x="2753987" y="2091689"/>
          <a:ext cx="2290928" cy="2556510"/>
        </a:xfrm>
        <a:prstGeom prst="round2SameRect">
          <a:avLst>
            <a:gd name="adj1" fmla="val 10500"/>
            <a:gd name="adj2" fmla="val 0"/>
          </a:avLst>
        </a:prstGeom>
        <a:solidFill>
          <a:schemeClr val="accent5">
            <a:hueOff val="-4966938"/>
            <a:satOff val="19906"/>
            <a:lumOff val="431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t" anchorCtr="0">
          <a:noAutofit/>
        </a:bodyPr>
        <a:lstStyle/>
        <a:p>
          <a:pPr lvl="0" algn="ctr" defTabSz="977900" rtl="0">
            <a:lnSpc>
              <a:spcPct val="90000"/>
            </a:lnSpc>
            <a:spcBef>
              <a:spcPct val="0"/>
            </a:spcBef>
            <a:spcAft>
              <a:spcPct val="35000"/>
            </a:spcAft>
          </a:pPr>
          <a:r>
            <a:rPr lang="en-US" sz="2200" kern="1200" dirty="0" smtClean="0"/>
            <a:t>If you have a question, you may either ask over the phone or in the chat</a:t>
          </a:r>
        </a:p>
      </dsp:txBody>
      <dsp:txXfrm rot="10800000">
        <a:off x="2824441" y="2091689"/>
        <a:ext cx="2150020" cy="2486056"/>
      </dsp:txXfrm>
    </dsp:sp>
    <dsp:sp modelId="{8F144A0F-112E-43B3-B276-32A2588C2F23}">
      <dsp:nvSpPr>
        <dsp:cNvPr id="0" name=""/>
        <dsp:cNvSpPr/>
      </dsp:nvSpPr>
      <dsp:spPr>
        <a:xfrm>
          <a:off x="5274008" y="278892"/>
          <a:ext cx="2290928" cy="1533906"/>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6000" b="-6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BABE0050-1874-4C69-BAB9-A3799309CE4E}">
      <dsp:nvSpPr>
        <dsp:cNvPr id="0" name=""/>
        <dsp:cNvSpPr/>
      </dsp:nvSpPr>
      <dsp:spPr>
        <a:xfrm rot="10800000">
          <a:off x="5274008" y="2091689"/>
          <a:ext cx="2290928" cy="2556510"/>
        </a:xfrm>
        <a:prstGeom prst="round2SameRect">
          <a:avLst>
            <a:gd name="adj1" fmla="val 10500"/>
            <a:gd name="adj2" fmla="val 0"/>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464" tIns="156464" rIns="156464" bIns="156464" numCol="1" spcCol="1270" anchor="t" anchorCtr="0">
          <a:noAutofit/>
        </a:bodyPr>
        <a:lstStyle/>
        <a:p>
          <a:pPr lvl="0" algn="ctr" defTabSz="977900" rtl="0">
            <a:lnSpc>
              <a:spcPct val="90000"/>
            </a:lnSpc>
            <a:spcBef>
              <a:spcPct val="0"/>
            </a:spcBef>
            <a:spcAft>
              <a:spcPct val="35000"/>
            </a:spcAft>
          </a:pPr>
          <a:r>
            <a:rPr lang="en-US" sz="2200" kern="1200" dirty="0" smtClean="0"/>
            <a:t>If you want to ask a question or comment, you can virtually “raise your hand” in WebEx </a:t>
          </a:r>
        </a:p>
      </dsp:txBody>
      <dsp:txXfrm rot="10800000">
        <a:off x="5344462" y="2091689"/>
        <a:ext cx="2150020" cy="2486056"/>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3150" tIns="46576" rIns="93150" bIns="46576" rtlCol="0"/>
          <a:lstStyle>
            <a:lvl1pPr algn="l">
              <a:defRPr sz="1200"/>
            </a:lvl1pPr>
          </a:lstStyle>
          <a:p>
            <a:pPr>
              <a:defRPr/>
            </a:pPr>
            <a:endParaRPr lang="en-US"/>
          </a:p>
        </p:txBody>
      </p:sp>
      <p:sp>
        <p:nvSpPr>
          <p:cNvPr id="3" name="Date Placeholder 2"/>
          <p:cNvSpPr>
            <a:spLocks noGrp="1"/>
          </p:cNvSpPr>
          <p:nvPr>
            <p:ph type="dt" sz="quarter" idx="1"/>
          </p:nvPr>
        </p:nvSpPr>
        <p:spPr>
          <a:xfrm>
            <a:off x="3970340" y="0"/>
            <a:ext cx="3038475" cy="465138"/>
          </a:xfrm>
          <a:prstGeom prst="rect">
            <a:avLst/>
          </a:prstGeom>
        </p:spPr>
        <p:txBody>
          <a:bodyPr vert="horz" lIns="93150" tIns="46576" rIns="93150" bIns="46576" rtlCol="0"/>
          <a:lstStyle>
            <a:lvl1pPr algn="r">
              <a:defRPr sz="1200"/>
            </a:lvl1pPr>
          </a:lstStyle>
          <a:p>
            <a:pPr>
              <a:defRPr/>
            </a:pPr>
            <a:fld id="{497C1A26-D996-4D11-BE4D-F9D77D21FA7D}" type="datetimeFigureOut">
              <a:rPr lang="en-US"/>
              <a:pPr>
                <a:defRPr/>
              </a:pPr>
              <a:t>8/13/2021</a:t>
            </a:fld>
            <a:endParaRPr lang="en-US"/>
          </a:p>
        </p:txBody>
      </p:sp>
      <p:sp>
        <p:nvSpPr>
          <p:cNvPr id="4" name="Footer Placeholder 3"/>
          <p:cNvSpPr>
            <a:spLocks noGrp="1"/>
          </p:cNvSpPr>
          <p:nvPr>
            <p:ph type="ftr" sz="quarter" idx="2"/>
          </p:nvPr>
        </p:nvSpPr>
        <p:spPr>
          <a:xfrm>
            <a:off x="2" y="8829675"/>
            <a:ext cx="3038475" cy="465138"/>
          </a:xfrm>
          <a:prstGeom prst="rect">
            <a:avLst/>
          </a:prstGeom>
        </p:spPr>
        <p:txBody>
          <a:bodyPr vert="horz" lIns="93150" tIns="46576" rIns="93150" bIns="4657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3150" tIns="46576" rIns="93150" bIns="46576" rtlCol="0" anchor="b"/>
          <a:lstStyle>
            <a:lvl1pPr algn="r">
              <a:defRPr sz="1200"/>
            </a:lvl1pPr>
          </a:lstStyle>
          <a:p>
            <a:pPr>
              <a:defRPr/>
            </a:pPr>
            <a:fld id="{7A31D1D2-6656-43FA-AFE4-0BB53373A092}" type="slidenum">
              <a:rPr lang="en-US"/>
              <a:pPr>
                <a:defRPr/>
              </a:pPr>
              <a:t>‹#›</a:t>
            </a:fld>
            <a:endParaRPr lang="en-US"/>
          </a:p>
        </p:txBody>
      </p:sp>
    </p:spTree>
    <p:extLst>
      <p:ext uri="{BB962C8B-B14F-4D97-AF65-F5344CB8AC3E}">
        <p14:creationId xmlns:p14="http://schemas.microsoft.com/office/powerpoint/2010/main" val="581973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13" tIns="45706" rIns="91413" bIns="45706" rtlCol="0"/>
          <a:lstStyle>
            <a:lvl1pPr algn="l">
              <a:defRPr sz="1200"/>
            </a:lvl1pPr>
          </a:lstStyle>
          <a:p>
            <a:pPr>
              <a:defRPr/>
            </a:pPr>
            <a:endParaRPr lang="en-US"/>
          </a:p>
        </p:txBody>
      </p:sp>
      <p:sp>
        <p:nvSpPr>
          <p:cNvPr id="3" name="Date Placeholder 2"/>
          <p:cNvSpPr>
            <a:spLocks noGrp="1"/>
          </p:cNvSpPr>
          <p:nvPr>
            <p:ph type="dt" idx="1"/>
          </p:nvPr>
        </p:nvSpPr>
        <p:spPr>
          <a:xfrm>
            <a:off x="3970340" y="0"/>
            <a:ext cx="3038475" cy="465138"/>
          </a:xfrm>
          <a:prstGeom prst="rect">
            <a:avLst/>
          </a:prstGeom>
        </p:spPr>
        <p:txBody>
          <a:bodyPr vert="horz" lIns="91413" tIns="45706" rIns="91413" bIns="45706" rtlCol="0"/>
          <a:lstStyle>
            <a:lvl1pPr algn="r">
              <a:defRPr sz="1200"/>
            </a:lvl1pPr>
          </a:lstStyle>
          <a:p>
            <a:pPr>
              <a:defRPr/>
            </a:pPr>
            <a:fld id="{9BBE1127-104A-4429-9DBB-B7685ED95480}" type="datetimeFigureOut">
              <a:rPr lang="en-US"/>
              <a:pPr>
                <a:defRPr/>
              </a:pPr>
              <a:t>8/13/2021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13" tIns="45706" rIns="91413" bIns="45706" rtlCol="0" anchor="ctr"/>
          <a:lstStyle/>
          <a:p>
            <a:pPr lvl="0"/>
            <a:endParaRPr lang="en-US" noProof="0" smtClean="0"/>
          </a:p>
        </p:txBody>
      </p:sp>
      <p:sp>
        <p:nvSpPr>
          <p:cNvPr id="5" name="Notes Placeholder 4"/>
          <p:cNvSpPr>
            <a:spLocks noGrp="1"/>
          </p:cNvSpPr>
          <p:nvPr>
            <p:ph type="body" sz="quarter" idx="3"/>
          </p:nvPr>
        </p:nvSpPr>
        <p:spPr>
          <a:xfrm>
            <a:off x="701677" y="4416427"/>
            <a:ext cx="5607050" cy="4183063"/>
          </a:xfrm>
          <a:prstGeom prst="rect">
            <a:avLst/>
          </a:prstGeom>
        </p:spPr>
        <p:txBody>
          <a:bodyPr vert="horz" lIns="91413" tIns="45706" rIns="91413" bIns="4570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8829675"/>
            <a:ext cx="3038475" cy="465138"/>
          </a:xfrm>
          <a:prstGeom prst="rect">
            <a:avLst/>
          </a:prstGeom>
        </p:spPr>
        <p:txBody>
          <a:bodyPr vert="horz" lIns="91413" tIns="45706" rIns="91413" bIns="4570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40" y="8829675"/>
            <a:ext cx="3038475" cy="465138"/>
          </a:xfrm>
          <a:prstGeom prst="rect">
            <a:avLst/>
          </a:prstGeom>
        </p:spPr>
        <p:txBody>
          <a:bodyPr vert="horz" lIns="91413" tIns="45706" rIns="91413" bIns="45706" rtlCol="0" anchor="b"/>
          <a:lstStyle>
            <a:lvl1pPr algn="r">
              <a:defRPr sz="1200"/>
            </a:lvl1pPr>
          </a:lstStyle>
          <a:p>
            <a:pPr>
              <a:defRPr/>
            </a:pPr>
            <a:fld id="{A0F59CA6-182A-4FC7-95CE-41106CE7335C}" type="slidenum">
              <a:rPr lang="en-US"/>
              <a:pPr>
                <a:defRPr/>
              </a:pPr>
              <a:t>‹#›</a:t>
            </a:fld>
            <a:endParaRPr lang="en-US"/>
          </a:p>
        </p:txBody>
      </p:sp>
    </p:spTree>
    <p:extLst>
      <p:ext uri="{BB962C8B-B14F-4D97-AF65-F5344CB8AC3E}">
        <p14:creationId xmlns:p14="http://schemas.microsoft.com/office/powerpoint/2010/main" val="2235815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sz="1400" dirty="0"/>
              <a:t>Welcome to the California ISO!  Today’s quarterly webinar is scheduled for 2 hours and is intended to provide an introduction to an audience that comes from a broad spectrum – from energy sector newcomers to public officials and regulators, to ISO veterans who may already be familiar with various ISO functions. </a:t>
            </a:r>
            <a:endParaRPr lang="en-US" sz="1400" dirty="0" smtClean="0"/>
          </a:p>
          <a:p>
            <a:endParaRPr lang="en-US" sz="1400" dirty="0" smtClean="0"/>
          </a:p>
          <a:p>
            <a:r>
              <a:rPr lang="en-US" sz="1400" dirty="0" smtClean="0"/>
              <a:t>My </a:t>
            </a:r>
            <a:r>
              <a:rPr lang="en-US" sz="1400" dirty="0"/>
              <a:t>name is </a:t>
            </a:r>
            <a:r>
              <a:rPr lang="en-US" sz="1400" dirty="0" smtClean="0"/>
              <a:t>Rodney Jackson, Senior Client </a:t>
            </a:r>
            <a:r>
              <a:rPr lang="en-US" sz="1400" dirty="0"/>
              <a:t>Trainer in the Customer Readiness department, and I will be facilitating </a:t>
            </a:r>
            <a:r>
              <a:rPr lang="en-US" sz="1400" dirty="0" smtClean="0"/>
              <a:t>the first part of today’s </a:t>
            </a:r>
            <a:r>
              <a:rPr lang="en-US" sz="1400" dirty="0"/>
              <a:t>discussion. </a:t>
            </a:r>
            <a:r>
              <a:rPr lang="en-US" sz="1400" dirty="0" smtClean="0"/>
              <a:t>With me is Heidi Carder, Senior Client Trainer who will be</a:t>
            </a:r>
            <a:r>
              <a:rPr lang="en-US" sz="1400" baseline="0" dirty="0" smtClean="0"/>
              <a:t> facilitating the later part of today’s webinar.</a:t>
            </a:r>
            <a:endParaRPr lang="en-US" sz="1400" dirty="0"/>
          </a:p>
          <a:p>
            <a:endParaRPr lang="en-US" sz="1400" dirty="0"/>
          </a:p>
          <a:p>
            <a:r>
              <a:rPr lang="en-US" sz="1400" dirty="0" smtClean="0"/>
              <a:t>On </a:t>
            </a:r>
            <a:r>
              <a:rPr lang="en-US" sz="1400" dirty="0"/>
              <a:t>behalf of the ISO, thank you for joining us today</a:t>
            </a:r>
            <a:r>
              <a:rPr lang="en-US" sz="1400" dirty="0" smtClean="0"/>
              <a:t>.</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732" indent="-285666" eaLnBrk="0" hangingPunct="0">
              <a:defRPr>
                <a:solidFill>
                  <a:schemeClr val="tx1"/>
                </a:solidFill>
                <a:latin typeface="Arial" pitchFamily="34" charset="0"/>
              </a:defRPr>
            </a:lvl2pPr>
            <a:lvl3pPr marL="1142666" indent="-228534" eaLnBrk="0" hangingPunct="0">
              <a:defRPr>
                <a:solidFill>
                  <a:schemeClr val="tx1"/>
                </a:solidFill>
                <a:latin typeface="Arial" pitchFamily="34" charset="0"/>
              </a:defRPr>
            </a:lvl3pPr>
            <a:lvl4pPr marL="1599731" indent="-228534" eaLnBrk="0" hangingPunct="0">
              <a:defRPr>
                <a:solidFill>
                  <a:schemeClr val="tx1"/>
                </a:solidFill>
                <a:latin typeface="Arial" pitchFamily="34" charset="0"/>
              </a:defRPr>
            </a:lvl4pPr>
            <a:lvl5pPr marL="2056798" indent="-228534" eaLnBrk="0" hangingPunct="0">
              <a:defRPr>
                <a:solidFill>
                  <a:schemeClr val="tx1"/>
                </a:solidFill>
                <a:latin typeface="Arial" pitchFamily="34" charset="0"/>
              </a:defRPr>
            </a:lvl5pPr>
            <a:lvl6pPr marL="2513864" indent="-228534" eaLnBrk="0" fontAlgn="base" hangingPunct="0">
              <a:spcBef>
                <a:spcPct val="0"/>
              </a:spcBef>
              <a:spcAft>
                <a:spcPct val="0"/>
              </a:spcAft>
              <a:defRPr>
                <a:solidFill>
                  <a:schemeClr val="tx1"/>
                </a:solidFill>
                <a:latin typeface="Arial" pitchFamily="34" charset="0"/>
              </a:defRPr>
            </a:lvl6pPr>
            <a:lvl7pPr marL="2970929" indent="-228534" eaLnBrk="0" fontAlgn="base" hangingPunct="0">
              <a:spcBef>
                <a:spcPct val="0"/>
              </a:spcBef>
              <a:spcAft>
                <a:spcPct val="0"/>
              </a:spcAft>
              <a:defRPr>
                <a:solidFill>
                  <a:schemeClr val="tx1"/>
                </a:solidFill>
                <a:latin typeface="Arial" pitchFamily="34" charset="0"/>
              </a:defRPr>
            </a:lvl7pPr>
            <a:lvl8pPr marL="3427996" indent="-228534" eaLnBrk="0" fontAlgn="base" hangingPunct="0">
              <a:spcBef>
                <a:spcPct val="0"/>
              </a:spcBef>
              <a:spcAft>
                <a:spcPct val="0"/>
              </a:spcAft>
              <a:defRPr>
                <a:solidFill>
                  <a:schemeClr val="tx1"/>
                </a:solidFill>
                <a:latin typeface="Arial" pitchFamily="34" charset="0"/>
              </a:defRPr>
            </a:lvl8pPr>
            <a:lvl9pPr marL="3885061" indent="-228534" eaLnBrk="0" fontAlgn="base" hangingPunct="0">
              <a:spcBef>
                <a:spcPct val="0"/>
              </a:spcBef>
              <a:spcAft>
                <a:spcPct val="0"/>
              </a:spcAft>
              <a:defRPr>
                <a:solidFill>
                  <a:schemeClr val="tx1"/>
                </a:solidFill>
                <a:latin typeface="Arial" pitchFamily="34" charset="0"/>
              </a:defRPr>
            </a:lvl9pPr>
          </a:lstStyle>
          <a:p>
            <a:pPr eaLnBrk="1" hangingPunct="1"/>
            <a:fld id="{D0C34C62-8C10-416E-9646-3A21984C8BBA}" type="slidenum">
              <a:rPr lang="en-US" smtClean="0"/>
              <a:pPr eaLnBrk="1" hangingPunct="1"/>
              <a:t>1</a:t>
            </a:fld>
            <a:endParaRPr lang="en-US" smtClean="0"/>
          </a:p>
        </p:txBody>
      </p:sp>
    </p:spTree>
    <p:extLst>
      <p:ext uri="{BB962C8B-B14F-4D97-AF65-F5344CB8AC3E}">
        <p14:creationId xmlns:p14="http://schemas.microsoft.com/office/powerpoint/2010/main" val="2091119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indent="0">
              <a:buNone/>
            </a:pPr>
            <a:r>
              <a:rPr lang="en-US" sz="1200" b="1" dirty="0" smtClean="0">
                <a:latin typeface="Times New Roman" panose="02020603050405020304" pitchFamily="18" charset="0"/>
                <a:cs typeface="Times New Roman" panose="02020603050405020304" pitchFamily="18" charset="0"/>
              </a:rPr>
              <a:t>Question)  </a:t>
            </a:r>
            <a:r>
              <a:rPr lang="en-US" sz="1200" dirty="0" smtClean="0">
                <a:latin typeface="Times New Roman" panose="02020603050405020304" pitchFamily="18" charset="0"/>
                <a:cs typeface="Times New Roman" panose="02020603050405020304" pitchFamily="18" charset="0"/>
              </a:rPr>
              <a:t>If EIM entity misses submitting the UFE Election letter by deadline, what will be the impact?</a:t>
            </a:r>
          </a:p>
          <a:p>
            <a:pPr marL="0" indent="0">
              <a:buNone/>
            </a:pPr>
            <a:r>
              <a:rPr lang="en-US" sz="1200" b="1" dirty="0" smtClean="0">
                <a:latin typeface="Times New Roman" panose="02020603050405020304" pitchFamily="18" charset="0"/>
                <a:cs typeface="Times New Roman" panose="02020603050405020304" pitchFamily="18" charset="0"/>
              </a:rPr>
              <a:t>Response) </a:t>
            </a:r>
            <a:r>
              <a:rPr lang="en-US" sz="1200" dirty="0" smtClean="0">
                <a:latin typeface="Times New Roman" panose="02020603050405020304" pitchFamily="18" charset="0"/>
                <a:cs typeface="Times New Roman" panose="02020603050405020304" pitchFamily="18" charset="0"/>
              </a:rPr>
              <a:t>The default elections will be used; the entity will be subject to UFE Settlement.</a:t>
            </a: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r>
              <a:rPr lang="en-US" sz="1200" b="1" dirty="0" smtClean="0">
                <a:latin typeface="Times New Roman" panose="02020603050405020304" pitchFamily="18" charset="0"/>
                <a:cs typeface="Times New Roman" panose="02020603050405020304" pitchFamily="18" charset="0"/>
              </a:rPr>
              <a:t>Question) </a:t>
            </a:r>
            <a:r>
              <a:rPr lang="en-US" sz="1200" dirty="0" smtClean="0">
                <a:latin typeface="Times New Roman" panose="02020603050405020304" pitchFamily="18" charset="0"/>
                <a:cs typeface="Times New Roman" panose="02020603050405020304" pitchFamily="18" charset="0"/>
              </a:rPr>
              <a:t>If the EIM entity selects the “not to settle UFE” option for Market Sim and if they want to change it to “yes settle”, can we change it?</a:t>
            </a:r>
          </a:p>
          <a:p>
            <a:pPr marL="0" indent="0">
              <a:buNone/>
            </a:pPr>
            <a:r>
              <a:rPr lang="en-US" sz="1200" b="1" dirty="0" smtClean="0">
                <a:latin typeface="Times New Roman" panose="02020603050405020304" pitchFamily="18" charset="0"/>
                <a:cs typeface="Times New Roman" panose="02020603050405020304" pitchFamily="18" charset="0"/>
              </a:rPr>
              <a:t>Response) </a:t>
            </a:r>
            <a:r>
              <a:rPr lang="en-US" sz="1200" dirty="0" smtClean="0">
                <a:latin typeface="Times New Roman" panose="02020603050405020304" pitchFamily="18" charset="0"/>
                <a:cs typeface="Times New Roman" panose="02020603050405020304" pitchFamily="18" charset="0"/>
              </a:rPr>
              <a:t>Yes, you can make election changes once between Market Sim and Go-live effective Trade Date (11/1/2021).</a:t>
            </a:r>
          </a:p>
          <a:p>
            <a:pPr marL="0" indent="0">
              <a:buNone/>
            </a:pPr>
            <a:endParaRPr lang="en-US" sz="1200" dirty="0" smtClean="0">
              <a:latin typeface="Times New Roman" panose="02020603050405020304" pitchFamily="18" charset="0"/>
              <a:cs typeface="Times New Roman" panose="02020603050405020304" pitchFamily="18" charset="0"/>
            </a:endParaRPr>
          </a:p>
          <a:p>
            <a:pPr marL="0" indent="0">
              <a:buNone/>
            </a:pPr>
            <a:r>
              <a:rPr lang="en-US" sz="1200" b="1" dirty="0" smtClean="0">
                <a:solidFill>
                  <a:srgbClr val="FF0000"/>
                </a:solidFill>
                <a:latin typeface="Times New Roman" panose="02020603050405020304" pitchFamily="18" charset="0"/>
                <a:cs typeface="Times New Roman" panose="02020603050405020304" pitchFamily="18" charset="0"/>
              </a:rPr>
              <a:t>Question) </a:t>
            </a:r>
            <a:r>
              <a:rPr lang="en-US" sz="1200" dirty="0" smtClean="0">
                <a:solidFill>
                  <a:srgbClr val="FF0000"/>
                </a:solidFill>
                <a:latin typeface="Times New Roman" panose="02020603050405020304" pitchFamily="18" charset="0"/>
                <a:cs typeface="Times New Roman" panose="02020603050405020304" pitchFamily="18" charset="0"/>
              </a:rPr>
              <a:t>How do I submit my UFE Election Letter in Production?</a:t>
            </a:r>
          </a:p>
          <a:p>
            <a:pPr marL="0" indent="0">
              <a:buNone/>
            </a:pPr>
            <a:r>
              <a:rPr lang="en-US" sz="1200" b="1" dirty="0" smtClean="0">
                <a:solidFill>
                  <a:srgbClr val="FF0000"/>
                </a:solidFill>
                <a:latin typeface="Times New Roman" panose="02020603050405020304" pitchFamily="18" charset="0"/>
                <a:cs typeface="Times New Roman" panose="02020603050405020304" pitchFamily="18" charset="0"/>
              </a:rPr>
              <a:t>Response) </a:t>
            </a:r>
            <a:r>
              <a:rPr lang="en-US" sz="1200" dirty="0" smtClean="0">
                <a:solidFill>
                  <a:srgbClr val="FF0000"/>
                </a:solidFill>
                <a:latin typeface="Times New Roman" panose="02020603050405020304" pitchFamily="18" charset="0"/>
                <a:cs typeface="Times New Roman" panose="02020603050405020304" pitchFamily="18" charset="0"/>
              </a:rPr>
              <a:t>Please submit the UFE Election Letter as an attachment via CIDI. The letter should be on company letterhead and is required with a signature from the company management. The Deadline is 9/30/2021 for election year 2021 and 10/31/2021 for election year 2022.</a:t>
            </a:r>
          </a:p>
          <a:p>
            <a:pPr marL="0" indent="0">
              <a:buNone/>
            </a:pPr>
            <a:endParaRPr lang="en-US" sz="1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1200" dirty="0" smtClean="0">
                <a:solidFill>
                  <a:srgbClr val="FF0000"/>
                </a:solidFill>
                <a:latin typeface="Times New Roman" panose="02020603050405020304" pitchFamily="18" charset="0"/>
                <a:cs typeface="Times New Roman" panose="02020603050405020304" pitchFamily="18" charset="0"/>
              </a:rPr>
              <a:t>Question) In light of everyone working remotely, would CAISO accept an electronic signature instead of an actual one? I am thinking that not everyone may have a scanner at home for scanning a signed document. It seems that an electronic signature becomes more and more acceptable.</a:t>
            </a:r>
          </a:p>
          <a:p>
            <a:pPr marL="0" indent="0">
              <a:buNone/>
            </a:pPr>
            <a:r>
              <a:rPr lang="en-US" sz="1200" dirty="0" smtClean="0">
                <a:solidFill>
                  <a:srgbClr val="FF0000"/>
                </a:solidFill>
                <a:latin typeface="Times New Roman" panose="02020603050405020304" pitchFamily="18" charset="0"/>
                <a:cs typeface="Times New Roman" panose="02020603050405020304" pitchFamily="18" charset="0"/>
              </a:rPr>
              <a:t>Response</a:t>
            </a:r>
            <a:r>
              <a:rPr lang="en-US" sz="1200" baseline="0" dirty="0" smtClean="0">
                <a:solidFill>
                  <a:srgbClr val="FF0000"/>
                </a:solidFill>
                <a:latin typeface="Times New Roman" panose="02020603050405020304" pitchFamily="18" charset="0"/>
                <a:cs typeface="Times New Roman" panose="02020603050405020304" pitchFamily="18" charset="0"/>
              </a:rPr>
              <a:t>) Yes, electronic signature for this purpose is acceptable. </a:t>
            </a:r>
            <a:endParaRPr lang="en-US" sz="1200" dirty="0" smtClean="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A0F59CA6-182A-4FC7-95CE-41106CE7335C}" type="slidenum">
              <a:rPr lang="en-US" smtClean="0"/>
              <a:pPr>
                <a:defRPr/>
              </a:pPr>
              <a:t>10</a:t>
            </a:fld>
            <a:endParaRPr lang="en-US"/>
          </a:p>
        </p:txBody>
      </p:sp>
    </p:spTree>
    <p:extLst>
      <p:ext uri="{BB962C8B-B14F-4D97-AF65-F5344CB8AC3E}">
        <p14:creationId xmlns:p14="http://schemas.microsoft.com/office/powerpoint/2010/main" val="414197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0" baseline="0" dirty="0" smtClean="0"/>
              <a:t>What </a:t>
            </a:r>
            <a:r>
              <a:rPr lang="en-US" sz="1400" b="0" baseline="0" dirty="0" smtClean="0"/>
              <a:t>is the impact to Operations?  If the entity elects to NOT have CAISO settle UFE, then BSAP will apply 0% loss factor when calculating load base schedule.  The EIM entities also need to use 0% loss factor when calculating the load meter.</a:t>
            </a:r>
          </a:p>
          <a:p>
            <a:endParaRPr lang="en-US" sz="1400" b="0" baseline="0" dirty="0" smtClean="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11</a:t>
            </a:fld>
            <a:endParaRPr lang="en-US" altLang="en-US"/>
          </a:p>
        </p:txBody>
      </p:sp>
    </p:spTree>
    <p:extLst>
      <p:ext uri="{BB962C8B-B14F-4D97-AF65-F5344CB8AC3E}">
        <p14:creationId xmlns:p14="http://schemas.microsoft.com/office/powerpoint/2010/main" val="3968257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During Market SIM,</a:t>
            </a:r>
            <a:r>
              <a:rPr lang="en-US" sz="1400" baseline="0" dirty="0" smtClean="0">
                <a:latin typeface="Times New Roman" panose="02020603050405020304" pitchFamily="18" charset="0"/>
                <a:cs typeface="Times New Roman" panose="02020603050405020304" pitchFamily="18" charset="0"/>
              </a:rPr>
              <a:t> we will run two scenarios.  The first one is set to default, yes.  Then it will be run again with the flag set to no.  You must submit a CIDI ticket to change the UFE Election flag to “N” to not settle.</a:t>
            </a:r>
            <a:endParaRPr lang="en-US" sz="14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12</a:t>
            </a:fld>
            <a:endParaRPr lang="en-US" altLang="en-US"/>
          </a:p>
        </p:txBody>
      </p:sp>
    </p:spTree>
    <p:extLst>
      <p:ext uri="{BB962C8B-B14F-4D97-AF65-F5344CB8AC3E}">
        <p14:creationId xmlns:p14="http://schemas.microsoft.com/office/powerpoint/2010/main" val="1610051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 LET’S PAUSE HERE FOR A QUESTION BREAK </a:t>
            </a:r>
            <a:r>
              <a:rPr lang="en-US" sz="1400" dirty="0" smtClean="0"/>
              <a:t>– </a:t>
            </a:r>
          </a:p>
          <a:p>
            <a:endParaRPr lang="en-US" sz="1400" dirty="0" smtClean="0"/>
          </a:p>
          <a:p>
            <a:endParaRPr lang="en-US" sz="1400" dirty="0"/>
          </a:p>
        </p:txBody>
      </p:sp>
      <p:sp>
        <p:nvSpPr>
          <p:cNvPr id="4" name="Slide Number Placeholder 3"/>
          <p:cNvSpPr>
            <a:spLocks noGrp="1"/>
          </p:cNvSpPr>
          <p:nvPr>
            <p:ph type="sldNum" sz="quarter" idx="10"/>
          </p:nvPr>
        </p:nvSpPr>
        <p:spPr/>
        <p:txBody>
          <a:bodyPr/>
          <a:lstStyle/>
          <a:p>
            <a:pPr>
              <a:defRPr/>
            </a:pPr>
            <a:fld id="{A0F59CA6-182A-4FC7-95CE-41106CE7335C}" type="slidenum">
              <a:rPr lang="en-US" smtClean="0"/>
              <a:pPr>
                <a:defRPr/>
              </a:pPr>
              <a:t>13</a:t>
            </a:fld>
            <a:endParaRPr lang="en-US"/>
          </a:p>
        </p:txBody>
      </p:sp>
    </p:spTree>
    <p:extLst>
      <p:ext uri="{BB962C8B-B14F-4D97-AF65-F5344CB8AC3E}">
        <p14:creationId xmlns:p14="http://schemas.microsoft.com/office/powerpoint/2010/main" val="983103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Where</a:t>
            </a:r>
            <a:r>
              <a:rPr lang="en-US" sz="1400" baseline="0" dirty="0" smtClean="0"/>
              <a:t> can you go to find more information?</a:t>
            </a:r>
            <a:endParaRPr lang="en-US" sz="1400" dirty="0"/>
          </a:p>
        </p:txBody>
      </p:sp>
      <p:sp>
        <p:nvSpPr>
          <p:cNvPr id="4" name="Slide Number Placeholder 3"/>
          <p:cNvSpPr>
            <a:spLocks noGrp="1"/>
          </p:cNvSpPr>
          <p:nvPr>
            <p:ph type="sldNum" sz="quarter" idx="10"/>
          </p:nvPr>
        </p:nvSpPr>
        <p:spPr/>
        <p:txBody>
          <a:bodyPr/>
          <a:lstStyle/>
          <a:p>
            <a:pPr>
              <a:defRPr/>
            </a:pPr>
            <a:fld id="{A0F59CA6-182A-4FC7-95CE-41106CE7335C}" type="slidenum">
              <a:rPr lang="en-US" smtClean="0"/>
              <a:pPr>
                <a:defRPr/>
              </a:pPr>
              <a:t>14</a:t>
            </a:fld>
            <a:endParaRPr lang="en-US"/>
          </a:p>
        </p:txBody>
      </p:sp>
    </p:spTree>
    <p:extLst>
      <p:ext uri="{BB962C8B-B14F-4D97-AF65-F5344CB8AC3E}">
        <p14:creationId xmlns:p14="http://schemas.microsoft.com/office/powerpoint/2010/main" val="234132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pPr>
              <a:defRPr/>
            </a:pPr>
            <a:fld id="{A0F59CA6-182A-4FC7-95CE-41106CE7335C}" type="slidenum">
              <a:rPr lang="en-US" smtClean="0"/>
              <a:pPr>
                <a:defRPr/>
              </a:pPr>
              <a:t>15</a:t>
            </a:fld>
            <a:endParaRPr lang="en-US"/>
          </a:p>
        </p:txBody>
      </p:sp>
    </p:spTree>
    <p:extLst>
      <p:ext uri="{BB962C8B-B14F-4D97-AF65-F5344CB8AC3E}">
        <p14:creationId xmlns:p14="http://schemas.microsoft.com/office/powerpoint/2010/main" val="2957900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132">
              <a:defRPr/>
            </a:pPr>
            <a:r>
              <a:rPr lang="en-US" sz="1400" dirty="0" smtClean="0"/>
              <a:t>-- </a:t>
            </a:r>
            <a:r>
              <a:rPr lang="en-US" sz="1400" baseline="0" dirty="0" smtClean="0"/>
              <a:t>WRAP UP – </a:t>
            </a:r>
          </a:p>
          <a:p>
            <a:pPr defTabSz="914132">
              <a:defRPr/>
            </a:pPr>
            <a:endParaRPr lang="en-US" sz="1400" dirty="0"/>
          </a:p>
          <a:p>
            <a:pPr defTabSz="914132">
              <a:defRPr/>
            </a:pPr>
            <a:r>
              <a:rPr lang="en-US" sz="1400" dirty="0"/>
              <a:t>If you have questions on anything presented here today, or where to find more information, please email them to </a:t>
            </a:r>
            <a:r>
              <a:rPr lang="en-US" sz="1400" dirty="0" smtClean="0"/>
              <a:t>CustomerReadiness@caiso.com</a:t>
            </a:r>
            <a:r>
              <a:rPr lang="en-US" sz="1400" dirty="0"/>
              <a:t>.</a:t>
            </a:r>
          </a:p>
          <a:p>
            <a:pPr defTabSz="914132">
              <a:defRPr/>
            </a:pPr>
            <a:endParaRPr lang="en-US" sz="1400" dirty="0"/>
          </a:p>
          <a:p>
            <a:pPr defTabSz="914132">
              <a:defRPr/>
            </a:pPr>
            <a:r>
              <a:rPr lang="en-US" sz="1400" dirty="0"/>
              <a:t>For those who signed in to today’s webinar, you will be receiving an email from CustomerTraining@caiso.com that will include a link to a survey. We highly encourage you to take a few minutes to complete the survey to let us know how we can better serve your training needs!</a:t>
            </a:r>
          </a:p>
          <a:p>
            <a:pPr defTabSz="914132">
              <a:defRPr/>
            </a:pPr>
            <a:endParaRPr lang="en-US" sz="1400" dirty="0"/>
          </a:p>
          <a:p>
            <a:pPr defTabSz="914132">
              <a:defRPr/>
            </a:pPr>
            <a:r>
              <a:rPr lang="en-US" sz="1400" dirty="0"/>
              <a:t>This concludes our </a:t>
            </a:r>
            <a:r>
              <a:rPr lang="en-US" sz="1400" dirty="0" smtClean="0"/>
              <a:t>session </a:t>
            </a:r>
            <a:r>
              <a:rPr lang="en-US" sz="1400" dirty="0"/>
              <a:t>today. Thank you for your participation. We hope you found it useful and informative. Have a great day! </a:t>
            </a:r>
          </a:p>
          <a:p>
            <a:pPr defTabSz="914132">
              <a:defRPr/>
            </a:pPr>
            <a:endParaRPr lang="en-US" sz="1400" dirty="0"/>
          </a:p>
          <a:p>
            <a:pPr defTabSz="914132">
              <a:defRPr/>
            </a:pPr>
            <a:r>
              <a:rPr lang="en-US" sz="1400" dirty="0"/>
              <a:t>-- END --</a:t>
            </a:r>
          </a:p>
          <a:p>
            <a:pPr defTabSz="914132">
              <a:defRPr/>
            </a:pPr>
            <a:endParaRPr lang="en-US" sz="1400" dirty="0"/>
          </a:p>
          <a:p>
            <a:pPr defTabSz="914132">
              <a:defRPr/>
            </a:pPr>
            <a:endParaRPr lang="en-US" sz="1400" dirty="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16</a:t>
            </a:fld>
            <a:endParaRPr lang="en-US" altLang="en-US"/>
          </a:p>
        </p:txBody>
      </p:sp>
    </p:spTree>
    <p:extLst>
      <p:ext uri="{BB962C8B-B14F-4D97-AF65-F5344CB8AC3E}">
        <p14:creationId xmlns:p14="http://schemas.microsoft.com/office/powerpoint/2010/main" val="3089172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132">
              <a:defRPr/>
            </a:pPr>
            <a:r>
              <a:rPr lang="en-US" sz="1400" b="0" i="0" dirty="0" smtClean="0">
                <a:solidFill>
                  <a:schemeClr val="tx1"/>
                </a:solidFill>
              </a:rPr>
              <a:t>Our agenda</a:t>
            </a:r>
            <a:r>
              <a:rPr lang="en-US" sz="1400" b="0" i="0" baseline="0" dirty="0" smtClean="0">
                <a:solidFill>
                  <a:schemeClr val="tx1"/>
                </a:solidFill>
              </a:rPr>
              <a:t> today will look like the following:</a:t>
            </a:r>
          </a:p>
          <a:p>
            <a:pPr defTabSz="914132">
              <a:defRPr/>
            </a:pPr>
            <a:endParaRPr lang="en-US" sz="1400" b="0" i="0" baseline="0" dirty="0" smtClean="0">
              <a:solidFill>
                <a:schemeClr val="tx1"/>
              </a:solidFill>
            </a:endParaRPr>
          </a:p>
          <a:p>
            <a:pPr defTabSz="914132">
              <a:defRPr/>
            </a:pPr>
            <a:r>
              <a:rPr lang="en-US" sz="1400" b="0" i="0" baseline="0" dirty="0" smtClean="0">
                <a:solidFill>
                  <a:schemeClr val="tx1"/>
                </a:solidFill>
              </a:rPr>
              <a:t>We will talk about how CAISO breaks down training and what you can expect going forward with CAISO.  You will learn what the CAISO is and what it does.  You will become familiar with Pre-Market activities.  Once those events have completed, we will learn about Market and Post-Market activities.  In order to solidify your learning, you will get a chance to apply what you have learned today then we will wrap up class.</a:t>
            </a:r>
            <a:endParaRPr lang="en-US" sz="1400" b="0" i="1" dirty="0">
              <a:solidFill>
                <a:schemeClr val="accent5">
                  <a:lumMod val="50000"/>
                </a:schemeClr>
              </a:solidFill>
            </a:endParaRPr>
          </a:p>
          <a:p>
            <a:pPr eaLnBrk="0" fontAlgn="base" hangingPunct="0"/>
            <a:endParaRPr lang="en-US" sz="1400" dirty="0" smtClean="0"/>
          </a:p>
          <a:p>
            <a:pPr eaLnBrk="0" fontAlgn="base" hangingPunct="0"/>
            <a:r>
              <a:rPr lang="en-US" sz="1400" dirty="0" smtClean="0"/>
              <a:t>Section about Market SIM – scenario</a:t>
            </a:r>
          </a:p>
          <a:p>
            <a:pPr eaLnBrk="0" fontAlgn="base" hangingPunct="0"/>
            <a:r>
              <a:rPr lang="en-US" sz="1400" dirty="0" smtClean="0"/>
              <a:t>Try it with</a:t>
            </a:r>
            <a:r>
              <a:rPr lang="en-US" sz="1400" baseline="0" dirty="0" smtClean="0"/>
              <a:t> CAISO settling and without</a:t>
            </a:r>
            <a:endParaRPr lang="en-US" sz="1400" dirty="0"/>
          </a:p>
        </p:txBody>
      </p:sp>
      <p:sp>
        <p:nvSpPr>
          <p:cNvPr id="4" name="Slide Number Placeholder 3"/>
          <p:cNvSpPr>
            <a:spLocks noGrp="1"/>
          </p:cNvSpPr>
          <p:nvPr>
            <p:ph type="sldNum" sz="quarter" idx="10"/>
          </p:nvPr>
        </p:nvSpPr>
        <p:spPr/>
        <p:txBody>
          <a:bodyPr/>
          <a:lstStyle/>
          <a:p>
            <a:pPr>
              <a:defRPr/>
            </a:pPr>
            <a:fld id="{5B3293DE-B159-41F4-A169-7290CA6B95B9}" type="slidenum">
              <a:rPr lang="en-US" smtClean="0"/>
              <a:pPr>
                <a:defRPr/>
              </a:pPr>
              <a:t>2</a:t>
            </a:fld>
            <a:endParaRPr lang="en-US"/>
          </a:p>
        </p:txBody>
      </p:sp>
    </p:spTree>
    <p:extLst>
      <p:ext uri="{BB962C8B-B14F-4D97-AF65-F5344CB8AC3E}">
        <p14:creationId xmlns:p14="http://schemas.microsoft.com/office/powerpoint/2010/main" val="94174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b="1" dirty="0" smtClean="0"/>
              <a:t>VIRTUAL NOTES</a:t>
            </a:r>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To</a:t>
            </a:r>
            <a:r>
              <a:rPr lang="en-US" baseline="0" dirty="0" smtClean="0"/>
              <a:t> ensure we </a:t>
            </a:r>
            <a:endParaRPr lang="en-US" dirty="0" smtClean="0"/>
          </a:p>
          <a:p>
            <a:endParaRPr lang="en-US" dirty="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3</a:t>
            </a:fld>
            <a:endParaRPr lang="en-US" altLang="en-US"/>
          </a:p>
        </p:txBody>
      </p:sp>
    </p:spTree>
    <p:extLst>
      <p:ext uri="{BB962C8B-B14F-4D97-AF65-F5344CB8AC3E}">
        <p14:creationId xmlns:p14="http://schemas.microsoft.com/office/powerpoint/2010/main" val="4099376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CC2ECACD-EA06-4D9F-9545-D1E79D0D8BEF}" type="slidenum">
              <a:rPr lang="en-US" smtClean="0"/>
              <a:pPr/>
              <a:t>4</a:t>
            </a:fld>
            <a:endParaRPr lang="en-US"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normAutofit/>
          </a:bodyPr>
          <a:lstStyle/>
          <a:p>
            <a:endParaRPr lang="en-US" b="1" dirty="0"/>
          </a:p>
        </p:txBody>
      </p:sp>
    </p:spTree>
    <p:extLst>
      <p:ext uri="{BB962C8B-B14F-4D97-AF65-F5344CB8AC3E}">
        <p14:creationId xmlns:p14="http://schemas.microsoft.com/office/powerpoint/2010/main" val="1522307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400" dirty="0" smtClean="0"/>
              <a:t>What is the current process? CAISO currently settles unaccounted for energy for all utility distribution company (UDC)</a:t>
            </a:r>
            <a:r>
              <a:rPr lang="en-US" sz="1400" baseline="0" dirty="0" smtClean="0"/>
              <a:t> within an </a:t>
            </a:r>
            <a:r>
              <a:rPr lang="en-US" sz="1400" dirty="0" smtClean="0"/>
              <a:t>EIM BAA, which results in a charge or credit to the affected EIM entity.</a:t>
            </a:r>
          </a:p>
          <a:p>
            <a:endParaRPr lang="en-US" sz="1400" dirty="0" smtClean="0"/>
          </a:p>
          <a:p>
            <a:r>
              <a:rPr lang="en-US" sz="1400" dirty="0" smtClean="0"/>
              <a:t>What is actually changing?  EIM entities can choose</a:t>
            </a:r>
            <a:r>
              <a:rPr lang="en-US" sz="1400" baseline="0" dirty="0" smtClean="0"/>
              <a:t> whether or not to have CAISO settle their UFE.</a:t>
            </a:r>
            <a:endParaRPr lang="en-US" sz="1400" dirty="0" smtClean="0"/>
          </a:p>
          <a:p>
            <a:endParaRPr lang="en-US" sz="1400" dirty="0" smtClean="0"/>
          </a:p>
          <a:p>
            <a:r>
              <a:rPr lang="en-US" sz="1400" dirty="0" smtClean="0"/>
              <a:t>So why was there a need for a change?  This was</a:t>
            </a:r>
            <a:r>
              <a:rPr lang="en-US" sz="1400" baseline="0" dirty="0" smtClean="0"/>
              <a:t> a request brought up at an EIM quarterly meeting by the EIM BAAs to consider allowing the entity to select whether or not to settle Unaccounted For Energy (UFE).  Because of the request, the ISO conducted some research and proposed a solution for UFE settlements</a:t>
            </a:r>
            <a:r>
              <a:rPr lang="en-US" sz="1400" baseline="0" dirty="0" smtClean="0"/>
              <a:t>.</a:t>
            </a:r>
          </a:p>
          <a:p>
            <a:endParaRPr lang="en-US" sz="1400" b="1" baseline="0" dirty="0" smtClean="0"/>
          </a:p>
          <a:p>
            <a:r>
              <a:rPr lang="en-US" sz="1400" b="1" baseline="0" dirty="0" smtClean="0"/>
              <a:t>Who is eligible?</a:t>
            </a:r>
          </a:p>
          <a:p>
            <a:r>
              <a:rPr lang="en-US" sz="1200" kern="1200" dirty="0" smtClean="0">
                <a:solidFill>
                  <a:schemeClr val="tx1"/>
                </a:solidFill>
                <a:effectLst/>
                <a:latin typeface="+mn-lt"/>
                <a:ea typeface="+mn-ea"/>
                <a:cs typeface="+mn-cs"/>
              </a:rPr>
              <a:t>There are some instances where EIM entities do not have a complete set of load meters on the distribution system. Therefore, the CAISO made some accommodations to EIM entities that need to measure demand using a load derivation approach. In the load derivation approach, the EIM entity scheduling coordinator indirectly derives their load using measurements from internal generation and intertie meters and applying a transmission loss factor. The CAISO believes it is beneficial to offer EIM entities the option not to settle UFE when they derive their load meter values using a load derivation approach. </a:t>
            </a:r>
            <a:r>
              <a:rPr lang="en-US" sz="1200" kern="1200" smtClean="0">
                <a:solidFill>
                  <a:schemeClr val="tx1"/>
                </a:solidFill>
                <a:effectLst/>
                <a:latin typeface="+mn-lt"/>
                <a:ea typeface="+mn-ea"/>
                <a:cs typeface="+mn-cs"/>
              </a:rPr>
              <a:t>Therefore, the CAISO proposes a market rule change that will allow an EIM entity the option not to settle UFE if they use a load derivation approach</a:t>
            </a:r>
            <a:endParaRPr lang="en-US" sz="1400" b="1" dirty="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5</a:t>
            </a:fld>
            <a:endParaRPr lang="en-US" altLang="en-US"/>
          </a:p>
        </p:txBody>
      </p:sp>
    </p:spTree>
    <p:extLst>
      <p:ext uri="{BB962C8B-B14F-4D97-AF65-F5344CB8AC3E}">
        <p14:creationId xmlns:p14="http://schemas.microsoft.com/office/powerpoint/2010/main" val="3948950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400" dirty="0" smtClean="0"/>
              <a:t>What is the</a:t>
            </a:r>
            <a:r>
              <a:rPr lang="en-US" sz="1400" baseline="0" dirty="0" smtClean="0"/>
              <a:t> change?</a:t>
            </a:r>
            <a:r>
              <a:rPr lang="en-US" sz="1400" b="0" baseline="0" dirty="0" smtClean="0"/>
              <a:t> Allows EIM entities to self schedule losses associated with base schedules as well as incorporate RTM loss within the load Uninstructed Energy Imbalance (UIE) settlement.</a:t>
            </a:r>
            <a:endParaRPr lang="en-US" sz="1400" b="0" dirty="0" smtClean="0"/>
          </a:p>
          <a:p>
            <a:endParaRPr lang="en-US" sz="1400" baseline="0" dirty="0" smtClean="0"/>
          </a:p>
          <a:p>
            <a:r>
              <a:rPr lang="en-US" sz="1400" b="0" dirty="0" smtClean="0"/>
              <a:t>What</a:t>
            </a:r>
            <a:r>
              <a:rPr lang="en-US" sz="1400" b="0" baseline="0" dirty="0" smtClean="0"/>
              <a:t> is the new process?  An annual election process occurs each November for trade dates of January through December for the following year.  For the trade period of November 1 2021 and all of 2022, CAISO needs the election letter received by September 1, 2021.  If not selection is made by this date, the default choice will be for CAISO to continue to settle UFE as it does today.</a:t>
            </a:r>
          </a:p>
          <a:p>
            <a:endParaRPr lang="en-US" sz="1400" b="0" baseline="0" dirty="0" smtClean="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6</a:t>
            </a:fld>
            <a:endParaRPr lang="en-US" altLang="en-US"/>
          </a:p>
        </p:txBody>
      </p:sp>
    </p:spTree>
    <p:extLst>
      <p:ext uri="{BB962C8B-B14F-4D97-AF65-F5344CB8AC3E}">
        <p14:creationId xmlns:p14="http://schemas.microsoft.com/office/powerpoint/2010/main" val="3627094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F59CA6-182A-4FC7-95CE-41106CE7335C}" type="slidenum">
              <a:rPr lang="en-US" smtClean="0"/>
              <a:pPr>
                <a:defRPr/>
              </a:pPr>
              <a:t>7</a:t>
            </a:fld>
            <a:endParaRPr lang="en-US"/>
          </a:p>
        </p:txBody>
      </p:sp>
    </p:spTree>
    <p:extLst>
      <p:ext uri="{BB962C8B-B14F-4D97-AF65-F5344CB8AC3E}">
        <p14:creationId xmlns:p14="http://schemas.microsoft.com/office/powerpoint/2010/main" val="1958241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F59CA6-182A-4FC7-95CE-41106CE7335C}" type="slidenum">
              <a:rPr lang="en-US" smtClean="0"/>
              <a:pPr>
                <a:defRPr/>
              </a:pPr>
              <a:t>8</a:t>
            </a:fld>
            <a:endParaRPr lang="en-US"/>
          </a:p>
        </p:txBody>
      </p:sp>
    </p:spTree>
    <p:extLst>
      <p:ext uri="{BB962C8B-B14F-4D97-AF65-F5344CB8AC3E}">
        <p14:creationId xmlns:p14="http://schemas.microsoft.com/office/powerpoint/2010/main" val="480507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0F59CA6-182A-4FC7-95CE-41106CE7335C}" type="slidenum">
              <a:rPr lang="en-US" smtClean="0"/>
              <a:pPr>
                <a:defRPr/>
              </a:pPr>
              <a:t>9</a:t>
            </a:fld>
            <a:endParaRPr lang="en-US"/>
          </a:p>
        </p:txBody>
      </p:sp>
    </p:spTree>
    <p:extLst>
      <p:ext uri="{BB962C8B-B14F-4D97-AF65-F5344CB8AC3E}">
        <p14:creationId xmlns:p14="http://schemas.microsoft.com/office/powerpoint/2010/main" val="10649102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993775"/>
          </a:xfrm>
          <a:prstGeom prst="rect">
            <a:avLst/>
          </a:prstGeom>
        </p:spPr>
        <p:txBody>
          <a:bodyPr/>
          <a:lstStyle>
            <a:lvl1pPr algn="l">
              <a:defRPr sz="3600" baseline="0">
                <a:solidFill>
                  <a:srgbClr val="4F758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352800"/>
            <a:ext cx="7772400" cy="2209800"/>
          </a:xfrm>
          <a:prstGeom prst="rect">
            <a:avLst/>
          </a:prstGeom>
        </p:spPr>
        <p:txBody>
          <a:bodyPr/>
          <a:lstStyle>
            <a:lvl1pPr marL="0" indent="0" algn="l">
              <a:buNone/>
              <a:defRPr sz="20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925312"/>
            <a:ext cx="9144000" cy="935736"/>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9144000" cy="1536192"/>
          </a:xfrm>
          <a:prstGeom prst="rect">
            <a:avLst/>
          </a:prstGeom>
        </p:spPr>
      </p:pic>
      <p:sp>
        <p:nvSpPr>
          <p:cNvPr id="6" name="Slide Number Placeholder 5"/>
          <p:cNvSpPr>
            <a:spLocks noGrp="1"/>
          </p:cNvSpPr>
          <p:nvPr>
            <p:ph type="sldNum" sz="quarter" idx="4"/>
          </p:nvPr>
        </p:nvSpPr>
        <p:spPr>
          <a:xfrm>
            <a:off x="6553200" y="6120928"/>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686868"/>
                </a:solidFill>
              </a:defRPr>
            </a:lvl1pPr>
          </a:lstStyle>
          <a:p>
            <a:pPr>
              <a:defRPr/>
            </a:pPr>
            <a:fld id="{0885CCE9-2D3C-40DB-8064-3E3CE491BB90}" type="slidenum">
              <a:rPr lang="en-US" smtClean="0"/>
              <a:pPr>
                <a:defRPr/>
              </a:pPr>
              <a:t>‹#›</a:t>
            </a:fld>
            <a:endParaRPr lang="en-US" dirty="0"/>
          </a:p>
        </p:txBody>
      </p:sp>
      <p:sp>
        <p:nvSpPr>
          <p:cNvPr id="8" name="TextBox 1"/>
          <p:cNvSpPr txBox="1">
            <a:spLocks noChangeArrowheads="1"/>
          </p:cNvSpPr>
          <p:nvPr userDrawn="1"/>
        </p:nvSpPr>
        <p:spPr bwMode="auto">
          <a:xfrm>
            <a:off x="2971800" y="6120928"/>
            <a:ext cx="33528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900" kern="1200" dirty="0" smtClean="0">
                <a:solidFill>
                  <a:schemeClr val="tx1">
                    <a:lumMod val="65000"/>
                    <a:lumOff val="35000"/>
                  </a:schemeClr>
                </a:solidFill>
                <a:effectLst/>
                <a:latin typeface="Arial" panose="020B0604020202020204" pitchFamily="34" charset="0"/>
                <a:ea typeface="+mn-ea"/>
                <a:cs typeface="+mn-cs"/>
              </a:rPr>
              <a:t>ISO PUBLIC - @ 2021</a:t>
            </a:r>
            <a:r>
              <a:rPr lang="en-US" sz="900" kern="1200" baseline="0" dirty="0" smtClean="0">
                <a:solidFill>
                  <a:schemeClr val="tx1">
                    <a:lumMod val="65000"/>
                    <a:lumOff val="35000"/>
                  </a:schemeClr>
                </a:solidFill>
                <a:effectLst/>
                <a:latin typeface="Arial" panose="020B0604020202020204" pitchFamily="34" charset="0"/>
                <a:ea typeface="+mn-ea"/>
                <a:cs typeface="+mn-cs"/>
              </a:rPr>
              <a:t> CAISO Revised </a:t>
            </a:r>
            <a:r>
              <a:rPr lang="en-US" sz="900" kern="1200" baseline="0" dirty="0" smtClean="0">
                <a:solidFill>
                  <a:schemeClr val="tx1">
                    <a:lumMod val="65000"/>
                    <a:lumOff val="35000"/>
                  </a:schemeClr>
                </a:solidFill>
                <a:effectLst/>
                <a:latin typeface="Arial" panose="020B0604020202020204" pitchFamily="34" charset="0"/>
                <a:ea typeface="+mn-ea"/>
                <a:cs typeface="+mn-cs"/>
              </a:rPr>
              <a:t>8/25/21</a:t>
            </a:r>
            <a:endParaRPr lang="en-US" sz="900" kern="1200" dirty="0">
              <a:solidFill>
                <a:schemeClr val="tx1">
                  <a:lumMod val="65000"/>
                  <a:lumOff val="35000"/>
                </a:schemeClr>
              </a:solidFill>
              <a:effectLst/>
              <a:latin typeface="Arial" panose="020B0604020202020204" pitchFamily="34" charset="0"/>
              <a:ea typeface="+mn-ea"/>
              <a:cs typeface="+mn-cs"/>
            </a:endParaRPr>
          </a:p>
        </p:txBody>
      </p:sp>
    </p:spTree>
    <p:custDataLst>
      <p:tags r:id="rId1"/>
    </p:custDataLst>
    <p:extLst>
      <p:ext uri="{BB962C8B-B14F-4D97-AF65-F5344CB8AC3E}">
        <p14:creationId xmlns:p14="http://schemas.microsoft.com/office/powerpoint/2010/main" val="16758464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a:xfrm>
            <a:off x="6553200" y="6120928"/>
            <a:ext cx="2133600" cy="365125"/>
          </a:xfrm>
        </p:spPr>
        <p:txBody>
          <a:bodyPr/>
          <a:lstStyle>
            <a:lvl1pPr>
              <a:defRPr/>
            </a:lvl1pPr>
          </a:lstStyle>
          <a:p>
            <a:fld id="{E188C49E-526C-4CA2-87C2-E99663D5313E}" type="slidenum">
              <a:rPr lang="en-US" altLang="en-US" smtClean="0"/>
              <a:pPr/>
              <a:t>‹#›</a:t>
            </a:fld>
            <a:endParaRPr lang="en-US" altLang="en-US" dirty="0"/>
          </a:p>
        </p:txBody>
      </p:sp>
    </p:spTree>
    <p:custDataLst>
      <p:tags r:id="rId1"/>
    </p:custDataLst>
    <p:extLst>
      <p:ext uri="{BB962C8B-B14F-4D97-AF65-F5344CB8AC3E}">
        <p14:creationId xmlns:p14="http://schemas.microsoft.com/office/powerpoint/2010/main" val="17395254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a:prstGeom prst="rect">
            <a:avLst/>
          </a:prstGeom>
        </p:spPr>
        <p:txBody>
          <a:bodyPr/>
          <a:lstStyle>
            <a:lvl1pPr>
              <a:defRPr lang="en-US" sz="2600">
                <a:solidFill>
                  <a:srgbClr val="4F758B"/>
                </a:solidFill>
              </a:defRPr>
            </a:lvl1pPr>
          </a:lstStyle>
          <a:p>
            <a:pPr lvl="0" algn="l"/>
            <a:r>
              <a:rPr lang="en-US" smtClean="0"/>
              <a:t>Click to edit Master title style</a:t>
            </a:r>
            <a:endParaRPr lang="en-US"/>
          </a:p>
        </p:txBody>
      </p:sp>
      <p:sp>
        <p:nvSpPr>
          <p:cNvPr id="4" name="Content Placeholder 2"/>
          <p:cNvSpPr>
            <a:spLocks noGrp="1"/>
          </p:cNvSpPr>
          <p:nvPr>
            <p:ph idx="1"/>
          </p:nvPr>
        </p:nvSpPr>
        <p:spPr>
          <a:xfrm>
            <a:off x="457200" y="1722438"/>
            <a:ext cx="8229600" cy="44497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2"/>
          <p:cNvSpPr>
            <a:spLocks noGrp="1" noChangeArrowheads="1"/>
          </p:cNvSpPr>
          <p:nvPr>
            <p:ph type="sldNum" sz="quarter" idx="10"/>
          </p:nvPr>
        </p:nvSpPr>
        <p:spPr/>
        <p:txBody>
          <a:bodyPr/>
          <a:lstStyle>
            <a:lvl1pPr>
              <a:defRPr dirty="0"/>
            </a:lvl1pPr>
          </a:lstStyle>
          <a:p>
            <a:pPr>
              <a:defRPr/>
            </a:pPr>
            <a:fld id="{2631274B-C760-49B0-8241-B401D31C8AEB}" type="slidenum">
              <a:rPr lang="en-US" smtClean="0"/>
              <a:pPr>
                <a:defRPr/>
              </a:pPr>
              <a:t>‹#›</a:t>
            </a:fld>
            <a:endParaRPr lang="en-US" dirty="0"/>
          </a:p>
        </p:txBody>
      </p:sp>
    </p:spTree>
    <p:custDataLst>
      <p:tags r:id="rId1"/>
    </p:custDataLst>
    <p:extLst>
      <p:ext uri="{BB962C8B-B14F-4D97-AF65-F5344CB8AC3E}">
        <p14:creationId xmlns:p14="http://schemas.microsoft.com/office/powerpoint/2010/main" val="8141008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a:prstGeom prst="rect">
            <a:avLst/>
          </a:prstGeom>
        </p:spPr>
        <p:txBody>
          <a:bodyPr/>
          <a:lstStyle/>
          <a:p>
            <a:r>
              <a:rPr lang="en-US" smtClean="0"/>
              <a:t>Click to edit Master title style</a:t>
            </a:r>
            <a:endParaRPr lang="en-US"/>
          </a:p>
        </p:txBody>
      </p:sp>
      <p:sp>
        <p:nvSpPr>
          <p:cNvPr id="4" name="Content Placeholder 2"/>
          <p:cNvSpPr>
            <a:spLocks noGrp="1"/>
          </p:cNvSpPr>
          <p:nvPr>
            <p:ph idx="1"/>
          </p:nvPr>
        </p:nvSpPr>
        <p:spPr>
          <a:xfrm>
            <a:off x="457200" y="1722438"/>
            <a:ext cx="8229600" cy="444976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553200" y="6120928"/>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686868"/>
                </a:solidFill>
              </a:defRPr>
            </a:lvl1pPr>
          </a:lstStyle>
          <a:p>
            <a:pPr>
              <a:defRPr/>
            </a:pPr>
            <a:fld id="{0885CCE9-2D3C-40DB-8064-3E3CE491BB90}" type="slidenum">
              <a:rPr lang="en-US" smtClean="0"/>
              <a:pPr>
                <a:defRPr/>
              </a:pPr>
              <a:t>‹#›</a:t>
            </a:fld>
            <a:endParaRPr lang="en-US" dirty="0"/>
          </a:p>
        </p:txBody>
      </p:sp>
    </p:spTree>
    <p:custDataLst>
      <p:tags r:id="rId1"/>
    </p:custDataLst>
    <p:extLst>
      <p:ext uri="{BB962C8B-B14F-4D97-AF65-F5344CB8AC3E}">
        <p14:creationId xmlns:p14="http://schemas.microsoft.com/office/powerpoint/2010/main" val="35537460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a:prstGeom prst="rect">
            <a:avLst/>
          </a:prstGeom>
        </p:spPr>
        <p:txBody>
          <a:bodyPr/>
          <a:lstStyle/>
          <a:p>
            <a:r>
              <a:rPr lang="en-US" smtClean="0"/>
              <a:t>Click to edit Master title style</a:t>
            </a:r>
            <a:endParaRPr lang="en-US"/>
          </a:p>
        </p:txBody>
      </p:sp>
      <p:sp>
        <p:nvSpPr>
          <p:cNvPr id="4" name="Content Placeholder 2"/>
          <p:cNvSpPr>
            <a:spLocks noGrp="1"/>
          </p:cNvSpPr>
          <p:nvPr>
            <p:ph idx="1"/>
          </p:nvPr>
        </p:nvSpPr>
        <p:spPr>
          <a:xfrm>
            <a:off x="457200" y="1722438"/>
            <a:ext cx="8229600" cy="444976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2"/>
          <p:cNvSpPr>
            <a:spLocks noGrp="1" noChangeArrowheads="1"/>
          </p:cNvSpPr>
          <p:nvPr>
            <p:ph type="sldNum" sz="quarter" idx="10"/>
          </p:nvPr>
        </p:nvSpPr>
        <p:spPr/>
        <p:txBody>
          <a:bodyPr/>
          <a:lstStyle>
            <a:lvl1pPr>
              <a:defRPr dirty="0"/>
            </a:lvl1pPr>
          </a:lstStyle>
          <a:p>
            <a:pPr>
              <a:defRPr/>
            </a:pPr>
            <a:fld id="{2631274B-C760-49B0-8241-B401D31C8AEB}" type="slidenum">
              <a:rPr lang="en-US" smtClean="0"/>
              <a:pPr>
                <a:defRPr/>
              </a:pPr>
              <a:t>‹#›</a:t>
            </a:fld>
            <a:endParaRPr lang="en-US" dirty="0"/>
          </a:p>
        </p:txBody>
      </p:sp>
    </p:spTree>
    <p:custDataLst>
      <p:tags r:id="rId1"/>
    </p:custDataLst>
    <p:extLst>
      <p:ext uri="{BB962C8B-B14F-4D97-AF65-F5344CB8AC3E}">
        <p14:creationId xmlns:p14="http://schemas.microsoft.com/office/powerpoint/2010/main" val="805500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343400"/>
          </a:xfrm>
          <a:prstGeom prst="rect">
            <a:avLst/>
          </a:prstGeom>
        </p:spPr>
        <p:txBody>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21974D22-A0FF-452D-90B3-2E91FB5EAA4F}" type="slidenum">
              <a:rPr lang="en-US" smtClean="0"/>
              <a:pPr>
                <a:defRPr/>
              </a:pPr>
              <a:t>‹#›</a:t>
            </a:fld>
            <a:endParaRPr lang="en-US" dirty="0"/>
          </a:p>
        </p:txBody>
      </p:sp>
    </p:spTree>
    <p:custDataLst>
      <p:tags r:id="rId1"/>
    </p:custDataLst>
    <p:extLst>
      <p:ext uri="{BB962C8B-B14F-4D97-AF65-F5344CB8AC3E}">
        <p14:creationId xmlns:p14="http://schemas.microsoft.com/office/powerpoint/2010/main" val="26962600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4F758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4"/>
          </p:nvPr>
        </p:nvSpPr>
        <p:spPr>
          <a:xfrm>
            <a:off x="6553200" y="6120928"/>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686868"/>
                </a:solidFill>
              </a:defRPr>
            </a:lvl1pPr>
          </a:lstStyle>
          <a:p>
            <a:pPr>
              <a:defRPr/>
            </a:pPr>
            <a:fld id="{0885CCE9-2D3C-40DB-8064-3E3CE491BB90}" type="slidenum">
              <a:rPr lang="en-US" smtClean="0"/>
              <a:pPr>
                <a:defRPr/>
              </a:pPr>
              <a:t>‹#›</a:t>
            </a:fld>
            <a:endParaRPr lang="en-US" dirty="0"/>
          </a:p>
        </p:txBody>
      </p:sp>
    </p:spTree>
    <p:custDataLst>
      <p:tags r:id="rId1"/>
    </p:custDataLst>
    <p:extLst>
      <p:ext uri="{BB962C8B-B14F-4D97-AF65-F5344CB8AC3E}">
        <p14:creationId xmlns:p14="http://schemas.microsoft.com/office/powerpoint/2010/main" val="38648679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a:xfrm>
            <a:off x="6553200" y="6120928"/>
            <a:ext cx="2133600" cy="365125"/>
          </a:xfrm>
        </p:spPr>
        <p:txBody>
          <a:bodyPr/>
          <a:lstStyle>
            <a:lvl1pPr>
              <a:defRPr/>
            </a:lvl1pPr>
          </a:lstStyle>
          <a:p>
            <a:fld id="{E188C49E-526C-4CA2-87C2-E99663D5313E}" type="slidenum">
              <a:rPr lang="en-US" altLang="en-US" smtClean="0"/>
              <a:pPr/>
              <a:t>‹#›</a:t>
            </a:fld>
            <a:endParaRPr lang="en-US" altLang="en-US" dirty="0"/>
          </a:p>
        </p:txBody>
      </p:sp>
    </p:spTree>
    <p:custDataLst>
      <p:tags r:id="rId1"/>
    </p:custDataLst>
    <p:extLst>
      <p:ext uri="{BB962C8B-B14F-4D97-AF65-F5344CB8AC3E}">
        <p14:creationId xmlns:p14="http://schemas.microsoft.com/office/powerpoint/2010/main" val="29189603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792162"/>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875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68512"/>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42875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68512"/>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120928"/>
            <a:ext cx="2133600" cy="365125"/>
          </a:xfrm>
        </p:spPr>
        <p:txBody>
          <a:bodyPr/>
          <a:lstStyle>
            <a:lvl1pPr>
              <a:defRPr/>
            </a:lvl1pPr>
          </a:lstStyle>
          <a:p>
            <a:fld id="{E188C49E-526C-4CA2-87C2-E99663D5313E}" type="slidenum">
              <a:rPr lang="en-US" altLang="en-US" smtClean="0"/>
              <a:pPr/>
              <a:t>‹#›</a:t>
            </a:fld>
            <a:endParaRPr lang="en-US" altLang="en-US" dirty="0"/>
          </a:p>
        </p:txBody>
      </p:sp>
    </p:spTree>
    <p:custDataLst>
      <p:tags r:id="rId1"/>
    </p:custDataLst>
    <p:extLst>
      <p:ext uri="{BB962C8B-B14F-4D97-AF65-F5344CB8AC3E}">
        <p14:creationId xmlns:p14="http://schemas.microsoft.com/office/powerpoint/2010/main" val="10828931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
        <p:nvSpPr>
          <p:cNvPr id="3" name="Slide Number Placeholder 5"/>
          <p:cNvSpPr>
            <a:spLocks noGrp="1"/>
          </p:cNvSpPr>
          <p:nvPr>
            <p:ph type="sldNum" sz="quarter" idx="10"/>
          </p:nvPr>
        </p:nvSpPr>
        <p:spPr>
          <a:xfrm>
            <a:off x="6553200" y="6120928"/>
            <a:ext cx="2133600" cy="365125"/>
          </a:xfrm>
        </p:spPr>
        <p:txBody>
          <a:bodyPr/>
          <a:lstStyle>
            <a:lvl1pPr>
              <a:defRPr/>
            </a:lvl1pPr>
          </a:lstStyle>
          <a:p>
            <a:fld id="{E188C49E-526C-4CA2-87C2-E99663D5313E}" type="slidenum">
              <a:rPr lang="en-US" altLang="en-US" smtClean="0"/>
              <a:pPr/>
              <a:t>‹#›</a:t>
            </a:fld>
            <a:endParaRPr lang="en-US" altLang="en-US" dirty="0"/>
          </a:p>
        </p:txBody>
      </p:sp>
    </p:spTree>
    <p:custDataLst>
      <p:tags r:id="rId1"/>
    </p:custDataLst>
    <p:extLst>
      <p:ext uri="{BB962C8B-B14F-4D97-AF65-F5344CB8AC3E}">
        <p14:creationId xmlns:p14="http://schemas.microsoft.com/office/powerpoint/2010/main" val="10912052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6553200" y="6120928"/>
            <a:ext cx="2133600" cy="365125"/>
          </a:xfrm>
        </p:spPr>
        <p:txBody>
          <a:bodyPr/>
          <a:lstStyle>
            <a:lvl1pPr>
              <a:defRPr/>
            </a:lvl1pPr>
          </a:lstStyle>
          <a:p>
            <a:fld id="{E188C49E-526C-4CA2-87C2-E99663D5313E}" type="slidenum">
              <a:rPr lang="en-US" altLang="en-US" smtClean="0"/>
              <a:pPr/>
              <a:t>‹#›</a:t>
            </a:fld>
            <a:endParaRPr lang="en-US" altLang="en-US" dirty="0"/>
          </a:p>
        </p:txBody>
      </p:sp>
    </p:spTree>
    <p:custDataLst>
      <p:tags r:id="rId1"/>
    </p:custDataLst>
    <p:extLst>
      <p:ext uri="{BB962C8B-B14F-4D97-AF65-F5344CB8AC3E}">
        <p14:creationId xmlns:p14="http://schemas.microsoft.com/office/powerpoint/2010/main" val="24574211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1054100"/>
          </a:xfrm>
          <a:prstGeom prst="rect">
            <a:avLst/>
          </a:prstGeom>
        </p:spPr>
        <p:txBody>
          <a:bodyPr anchor="b"/>
          <a:lstStyle>
            <a:lvl1pPr algn="l">
              <a:defRPr sz="2000" b="1">
                <a:solidFill>
                  <a:srgbClr val="4F758B"/>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381000"/>
            <a:ext cx="5111750" cy="57451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6553200" y="6120928"/>
            <a:ext cx="2133600" cy="365125"/>
          </a:xfrm>
        </p:spPr>
        <p:txBody>
          <a:bodyPr/>
          <a:lstStyle>
            <a:lvl1pPr>
              <a:defRPr/>
            </a:lvl1pPr>
          </a:lstStyle>
          <a:p>
            <a:fld id="{E188C49E-526C-4CA2-87C2-E99663D5313E}" type="slidenum">
              <a:rPr lang="en-US" altLang="en-US" smtClean="0"/>
              <a:pPr/>
              <a:t>‹#›</a:t>
            </a:fld>
            <a:endParaRPr lang="en-US" altLang="en-US" dirty="0"/>
          </a:p>
        </p:txBody>
      </p:sp>
    </p:spTree>
    <p:custDataLst>
      <p:tags r:id="rId1"/>
    </p:custDataLst>
    <p:extLst>
      <p:ext uri="{BB962C8B-B14F-4D97-AF65-F5344CB8AC3E}">
        <p14:creationId xmlns:p14="http://schemas.microsoft.com/office/powerpoint/2010/main" val="28067253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xfrm>
            <a:off x="6553200" y="6120928"/>
            <a:ext cx="2133600" cy="365125"/>
          </a:xfrm>
        </p:spPr>
        <p:txBody>
          <a:bodyPr/>
          <a:lstStyle>
            <a:lvl1pPr>
              <a:defRPr/>
            </a:lvl1pPr>
          </a:lstStyle>
          <a:p>
            <a:fld id="{E188C49E-526C-4CA2-87C2-E99663D5313E}" type="slidenum">
              <a:rPr lang="en-US" altLang="en-US" smtClean="0"/>
              <a:pPr/>
              <a:t>‹#›</a:t>
            </a:fld>
            <a:endParaRPr lang="en-US" altLang="en-US" dirty="0"/>
          </a:p>
        </p:txBody>
      </p:sp>
    </p:spTree>
    <p:custDataLst>
      <p:tags r:id="rId1"/>
    </p:custDataLst>
    <p:extLst>
      <p:ext uri="{BB962C8B-B14F-4D97-AF65-F5344CB8AC3E}">
        <p14:creationId xmlns:p14="http://schemas.microsoft.com/office/powerpoint/2010/main" val="26119725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0" y="6083808"/>
            <a:ext cx="9144000" cy="774192"/>
          </a:xfrm>
          <a:prstGeom prst="rect">
            <a:avLst/>
          </a:prstGeom>
        </p:spPr>
      </p:pic>
      <p:pic>
        <p:nvPicPr>
          <p:cNvPr id="3" name="Picture 2"/>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0" y="0"/>
            <a:ext cx="9144000" cy="368808"/>
          </a:xfrm>
          <a:prstGeom prst="rect">
            <a:avLst/>
          </a:prstGeom>
        </p:spPr>
      </p:pic>
      <p:sp>
        <p:nvSpPr>
          <p:cNvPr id="9" name="Slide Number Placeholder 5"/>
          <p:cNvSpPr>
            <a:spLocks noGrp="1"/>
          </p:cNvSpPr>
          <p:nvPr>
            <p:ph type="sldNum" sz="quarter" idx="4"/>
          </p:nvPr>
        </p:nvSpPr>
        <p:spPr>
          <a:xfrm>
            <a:off x="6553200" y="6120928"/>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686868"/>
                </a:solidFill>
              </a:defRPr>
            </a:lvl1pPr>
          </a:lstStyle>
          <a:p>
            <a:pPr>
              <a:defRPr/>
            </a:pPr>
            <a:fld id="{0885CCE9-2D3C-40DB-8064-3E3CE491BB90}" type="slidenum">
              <a:rPr lang="en-US" smtClean="0"/>
              <a:pPr>
                <a:defRPr/>
              </a:pPr>
              <a:t>‹#›</a:t>
            </a:fld>
            <a:endParaRPr lang="en-US" dirty="0"/>
          </a:p>
        </p:txBody>
      </p:sp>
      <p:sp>
        <p:nvSpPr>
          <p:cNvPr id="5" name="TextBox 1"/>
          <p:cNvSpPr txBox="1">
            <a:spLocks noChangeArrowheads="1"/>
          </p:cNvSpPr>
          <p:nvPr/>
        </p:nvSpPr>
        <p:spPr bwMode="auto">
          <a:xfrm>
            <a:off x="2971800" y="6120928"/>
            <a:ext cx="33528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900" kern="1200" dirty="0" smtClean="0">
                <a:solidFill>
                  <a:schemeClr val="tx1">
                    <a:lumMod val="65000"/>
                    <a:lumOff val="35000"/>
                  </a:schemeClr>
                </a:solidFill>
                <a:effectLst/>
                <a:latin typeface="Arial" panose="020B0604020202020204" pitchFamily="34" charset="0"/>
                <a:ea typeface="+mn-ea"/>
                <a:cs typeface="+mn-cs"/>
              </a:rPr>
              <a:t>ISO PUBLIC – © 2021 CAISO</a:t>
            </a:r>
          </a:p>
        </p:txBody>
      </p:sp>
    </p:spTree>
    <p:custDataLst>
      <p:tags r:id="rId15"/>
    </p:custDataLst>
    <p:extLst>
      <p:ext uri="{BB962C8B-B14F-4D97-AF65-F5344CB8AC3E}">
        <p14:creationId xmlns:p14="http://schemas.microsoft.com/office/powerpoint/2010/main" val="4174953228"/>
      </p:ext>
    </p:extLst>
  </p:cSld>
  <p:clrMap bg1="lt1" tx1="dk1" bg2="lt2" tx2="dk2" accent1="accent1" accent2="accent2" accent3="accent3" accent4="accent4" accent5="accent5" accent6="accent6" hlink="hlink" folHlink="folHlink"/>
  <p:sldLayoutIdLst>
    <p:sldLayoutId id="2147484551" r:id="rId1"/>
    <p:sldLayoutId id="2147484552" r:id="rId2"/>
    <p:sldLayoutId id="2147484553" r:id="rId3"/>
    <p:sldLayoutId id="2147484554" r:id="rId4"/>
    <p:sldLayoutId id="2147484555" r:id="rId5"/>
    <p:sldLayoutId id="2147484556" r:id="rId6"/>
    <p:sldLayoutId id="2147484557" r:id="rId7"/>
    <p:sldLayoutId id="2147484558" r:id="rId8"/>
    <p:sldLayoutId id="2147484559" r:id="rId9"/>
    <p:sldLayoutId id="2147484560" r:id="rId10"/>
    <p:sldLayoutId id="2147484561" r:id="rId11"/>
    <p:sldLayoutId id="2147484562" r:id="rId12"/>
    <p:sldLayoutId id="2147484549"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image" Target="../media/image10.png"/><Relationship Id="rId4" Type="http://schemas.openxmlformats.org/officeDocument/2006/relationships/hyperlink" Target="http://www.caiso.com/Documents/MarketSimulationStructuredScenarios-RealTimeSettlementReview.pdf"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25.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26.xml"/><Relationship Id="rId6" Type="http://schemas.openxmlformats.org/officeDocument/2006/relationships/hyperlink" Target="http://www.caiso.com/Documents/BusinessRequirementsSpecification-Real-TimeSettlementReview.pdf" TargetMode="External"/><Relationship Id="rId5" Type="http://schemas.openxmlformats.org/officeDocument/2006/relationships/hyperlink" Target="http://www.caiso.com/informed/Pages/ReleasePlanning/Default.aspx" TargetMode="External"/><Relationship Id="rId4" Type="http://schemas.openxmlformats.org/officeDocument/2006/relationships/hyperlink" Target="https://stakeholdercenter.caiso.com/StakeholderInitiatives/Real-time-settlement-review"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9.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bwMode="auto">
          <a:xfrm>
            <a:off x="914400" y="2133600"/>
            <a:ext cx="6858000" cy="993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dirty="0" smtClean="0"/>
              <a:t>Real-Time Settlements Review</a:t>
            </a:r>
          </a:p>
        </p:txBody>
      </p:sp>
      <p:sp>
        <p:nvSpPr>
          <p:cNvPr id="4" name="TextBox 3"/>
          <p:cNvSpPr txBox="1"/>
          <p:nvPr/>
        </p:nvSpPr>
        <p:spPr>
          <a:xfrm>
            <a:off x="76200" y="5638800"/>
            <a:ext cx="8991600" cy="553998"/>
          </a:xfrm>
          <a:prstGeom prst="rect">
            <a:avLst/>
          </a:prstGeom>
          <a:noFill/>
        </p:spPr>
        <p:txBody>
          <a:bodyPr wrap="square" rtlCol="0">
            <a:spAutoFit/>
          </a:bodyPr>
          <a:lstStyle/>
          <a:p>
            <a:r>
              <a:rPr lang="en-US" sz="1000" dirty="0" smtClean="0">
                <a:solidFill>
                  <a:schemeClr val="tx1">
                    <a:lumMod val="50000"/>
                    <a:lumOff val="50000"/>
                  </a:schemeClr>
                </a:solidFill>
              </a:rPr>
              <a:t>The </a:t>
            </a:r>
            <a:r>
              <a:rPr lang="en-US" sz="1000" dirty="0">
                <a:solidFill>
                  <a:schemeClr val="tx1">
                    <a:lumMod val="50000"/>
                    <a:lumOff val="50000"/>
                  </a:schemeClr>
                </a:solidFill>
              </a:rPr>
              <a:t>information contained in these materials is provided for general information only and does not constitute legal or regulatory advice.   </a:t>
            </a:r>
            <a:r>
              <a:rPr lang="en-US" sz="1000" dirty="0" smtClean="0">
                <a:solidFill>
                  <a:schemeClr val="tx1">
                    <a:lumMod val="50000"/>
                    <a:lumOff val="50000"/>
                  </a:schemeClr>
                </a:solidFill>
              </a:rPr>
              <a:t>The </a:t>
            </a:r>
            <a:r>
              <a:rPr lang="en-US" sz="1000" dirty="0">
                <a:solidFill>
                  <a:schemeClr val="tx1">
                    <a:lumMod val="50000"/>
                    <a:lumOff val="50000"/>
                  </a:schemeClr>
                </a:solidFill>
              </a:rPr>
              <a:t>ultimate responsibility for complying with the ISO FERC Tariff and other applicable laws, rules or regulations lies with you. In no event shall the ISO or its employees be liable to you or anyone else for any decision made or action taken in reliance on the information in these materials.</a:t>
            </a:r>
          </a:p>
        </p:txBody>
      </p:sp>
      <p:sp>
        <p:nvSpPr>
          <p:cNvPr id="5" name="Subtitle 2"/>
          <p:cNvSpPr>
            <a:spLocks noGrp="1"/>
          </p:cNvSpPr>
          <p:nvPr>
            <p:ph type="subTitle" idx="1"/>
          </p:nvPr>
        </p:nvSpPr>
        <p:spPr>
          <a:xfrm>
            <a:off x="685800" y="2971800"/>
            <a:ext cx="7772400" cy="2209800"/>
          </a:xfrm>
        </p:spPr>
        <p:txBody>
          <a:bodyPr/>
          <a:lstStyle/>
          <a:p>
            <a:pPr>
              <a:buFont typeface="Arial" charset="0"/>
              <a:buNone/>
              <a:defRPr/>
            </a:pPr>
            <a:endParaRPr lang="en-US" dirty="0" smtClean="0"/>
          </a:p>
          <a:p>
            <a:pPr>
              <a:buFont typeface="Arial" charset="0"/>
              <a:buNone/>
              <a:defRPr/>
            </a:pPr>
            <a:r>
              <a:rPr lang="en-US" dirty="0" smtClean="0"/>
              <a:t>Rodney Jackson</a:t>
            </a:r>
          </a:p>
          <a:p>
            <a:pPr>
              <a:buFont typeface="Arial" charset="0"/>
              <a:buNone/>
              <a:defRPr/>
            </a:pPr>
            <a:r>
              <a:rPr lang="en-US" dirty="0" smtClean="0"/>
              <a:t>Sr. Client Trainer</a:t>
            </a:r>
          </a:p>
          <a:p>
            <a:pPr>
              <a:buFont typeface="Arial" charset="0"/>
              <a:buNone/>
              <a:defRPr/>
            </a:pPr>
            <a:r>
              <a:rPr lang="en-US" dirty="0" smtClean="0"/>
              <a:t>August 25, 2021</a:t>
            </a:r>
          </a:p>
        </p:txBody>
      </p:sp>
    </p:spTree>
    <p:custDataLst>
      <p:tags r:id="rId1"/>
    </p:custDataLst>
    <p:extLst>
      <p:ext uri="{BB962C8B-B14F-4D97-AF65-F5344CB8AC3E}">
        <p14:creationId xmlns:p14="http://schemas.microsoft.com/office/powerpoint/2010/main" val="2658887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1974D22-A0FF-452D-90B3-2E91FB5EAA4F}" type="slidenum">
              <a:rPr lang="en-US" smtClean="0"/>
              <a:pPr>
                <a:defRPr/>
              </a:pPr>
              <a:t>10</a:t>
            </a:fld>
            <a:endParaRPr lang="en-US" dirty="0"/>
          </a:p>
        </p:txBody>
      </p:sp>
      <p:sp>
        <p:nvSpPr>
          <p:cNvPr id="5" name="Title 2"/>
          <p:cNvSpPr>
            <a:spLocks noGrp="1"/>
          </p:cNvSpPr>
          <p:nvPr>
            <p:ph type="title"/>
          </p:nvPr>
        </p:nvSpPr>
        <p:spPr>
          <a:xfrm>
            <a:off x="182880" y="457200"/>
            <a:ext cx="8768293" cy="685800"/>
          </a:xfrm>
        </p:spPr>
        <p:txBody>
          <a:bodyPr/>
          <a:lstStyle/>
          <a:p>
            <a:pPr>
              <a:spcBef>
                <a:spcPts val="0"/>
              </a:spcBef>
              <a:defRPr/>
            </a:pPr>
            <a:r>
              <a:rPr lang="en-US" sz="2800" dirty="0" smtClean="0"/>
              <a:t>The Election Process</a:t>
            </a:r>
            <a:endParaRPr lang="en-US" sz="2800" dirty="0"/>
          </a:p>
        </p:txBody>
      </p:sp>
      <p:sp>
        <p:nvSpPr>
          <p:cNvPr id="8" name="TextBox 7"/>
          <p:cNvSpPr txBox="1"/>
          <p:nvPr/>
        </p:nvSpPr>
        <p:spPr>
          <a:xfrm>
            <a:off x="457200" y="1371600"/>
            <a:ext cx="7848600" cy="286232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indent="0">
              <a:buNone/>
            </a:pPr>
            <a:r>
              <a:rPr lang="en-US" sz="2000" b="1" dirty="0">
                <a:cs typeface="Times New Roman" panose="02020603050405020304" pitchFamily="18" charset="0"/>
              </a:rPr>
              <a:t>UFE Election Due Dates</a:t>
            </a:r>
            <a:r>
              <a:rPr lang="en-US" sz="2000" dirty="0">
                <a:cs typeface="Times New Roman" panose="02020603050405020304" pitchFamily="18" charset="0"/>
              </a:rPr>
              <a:t>:</a:t>
            </a:r>
          </a:p>
          <a:p>
            <a:pPr marL="0" indent="0">
              <a:buNone/>
            </a:pPr>
            <a:r>
              <a:rPr lang="en-US" sz="2000" dirty="0">
                <a:cs typeface="Times New Roman" panose="02020603050405020304" pitchFamily="18" charset="0"/>
              </a:rPr>
              <a:t>Market Sim: Market Sim team will communicate the election due date through MSIM meetings.</a:t>
            </a:r>
          </a:p>
          <a:p>
            <a:pPr marL="0" indent="0">
              <a:buNone/>
            </a:pPr>
            <a:endParaRPr lang="en-US" sz="2000" dirty="0">
              <a:cs typeface="Times New Roman" panose="02020603050405020304" pitchFamily="18" charset="0"/>
            </a:endParaRPr>
          </a:p>
          <a:p>
            <a:pPr marL="0" indent="0">
              <a:buNone/>
            </a:pPr>
            <a:r>
              <a:rPr lang="en-US" sz="2000" dirty="0">
                <a:cs typeface="Times New Roman" panose="02020603050405020304" pitchFamily="18" charset="0"/>
              </a:rPr>
              <a:t>Annual Election for 2021: UFE Election letter due by </a:t>
            </a:r>
            <a:r>
              <a:rPr lang="en-US" sz="2000" b="1" dirty="0">
                <a:solidFill>
                  <a:srgbClr val="FF0000"/>
                </a:solidFill>
                <a:cs typeface="Times New Roman" panose="02020603050405020304" pitchFamily="18" charset="0"/>
              </a:rPr>
              <a:t>9/30/2021</a:t>
            </a:r>
            <a:r>
              <a:rPr lang="en-US" sz="2000" dirty="0">
                <a:cs typeface="Times New Roman" panose="02020603050405020304" pitchFamily="18" charset="0"/>
              </a:rPr>
              <a:t>. This covers Trade Dates from 11/1/2021 through 12/31/2021.</a:t>
            </a:r>
          </a:p>
          <a:p>
            <a:pPr marL="0" indent="0">
              <a:buNone/>
            </a:pPr>
            <a:endParaRPr lang="en-US" sz="2000" dirty="0">
              <a:cs typeface="Times New Roman" panose="02020603050405020304" pitchFamily="18" charset="0"/>
            </a:endParaRPr>
          </a:p>
          <a:p>
            <a:pPr marL="0" indent="0">
              <a:buNone/>
            </a:pPr>
            <a:r>
              <a:rPr lang="en-US" sz="2000" dirty="0">
                <a:cs typeface="Times New Roman" panose="02020603050405020304" pitchFamily="18" charset="0"/>
              </a:rPr>
              <a:t>Annual Election for 2022: UFE Election letter due by </a:t>
            </a:r>
            <a:r>
              <a:rPr lang="en-US" sz="2000" b="1" dirty="0">
                <a:solidFill>
                  <a:srgbClr val="FF0000"/>
                </a:solidFill>
                <a:cs typeface="Times New Roman" panose="02020603050405020304" pitchFamily="18" charset="0"/>
              </a:rPr>
              <a:t>10/31/2021</a:t>
            </a:r>
            <a:r>
              <a:rPr lang="en-US" sz="2000" dirty="0">
                <a:cs typeface="Times New Roman" panose="02020603050405020304" pitchFamily="18" charset="0"/>
              </a:rPr>
              <a:t>. This covers Trade Dates from 1/1/2022 through 12/31/2022. </a:t>
            </a:r>
            <a:endParaRPr lang="en-US" sz="2000" dirty="0">
              <a:cs typeface="Times New Roman" panose="02020603050405020304" pitchFamily="18" charset="0"/>
            </a:endParaRPr>
          </a:p>
        </p:txBody>
      </p:sp>
    </p:spTree>
    <p:extLst>
      <p:ext uri="{BB962C8B-B14F-4D97-AF65-F5344CB8AC3E}">
        <p14:creationId xmlns:p14="http://schemas.microsoft.com/office/powerpoint/2010/main" val="661375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880" y="457200"/>
            <a:ext cx="8768293" cy="685800"/>
          </a:xfrm>
        </p:spPr>
        <p:txBody>
          <a:bodyPr/>
          <a:lstStyle/>
          <a:p>
            <a:pPr>
              <a:spcBef>
                <a:spcPts val="0"/>
              </a:spcBef>
              <a:defRPr/>
            </a:pPr>
            <a:r>
              <a:rPr lang="en-US" sz="2800" dirty="0" smtClean="0"/>
              <a:t>The Impact</a:t>
            </a:r>
            <a:endParaRPr lang="en-US" sz="2800" dirty="0"/>
          </a:p>
        </p:txBody>
      </p:sp>
      <p:sp>
        <p:nvSpPr>
          <p:cNvPr id="2" name="Slide Number Placeholder 1"/>
          <p:cNvSpPr>
            <a:spLocks noGrp="1"/>
          </p:cNvSpPr>
          <p:nvPr>
            <p:ph type="sldNum" sz="quarter" idx="10"/>
          </p:nvPr>
        </p:nvSpPr>
        <p:spPr/>
        <p:txBody>
          <a:bodyPr/>
          <a:lstStyle/>
          <a:p>
            <a:pPr>
              <a:defRPr/>
            </a:pPr>
            <a:fld id="{21974D22-A0FF-452D-90B3-2E91FB5EAA4F}" type="slidenum">
              <a:rPr lang="en-US" smtClean="0"/>
              <a:pPr>
                <a:defRPr/>
              </a:pPr>
              <a:t>11</a:t>
            </a:fld>
            <a:endParaRPr lang="en-US" dirty="0"/>
          </a:p>
        </p:txBody>
      </p:sp>
      <p:sp>
        <p:nvSpPr>
          <p:cNvPr id="5" name="TextBox 4"/>
          <p:cNvSpPr txBox="1"/>
          <p:nvPr/>
        </p:nvSpPr>
        <p:spPr>
          <a:xfrm>
            <a:off x="457200" y="3311604"/>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What is the impact to Operations?</a:t>
            </a:r>
          </a:p>
        </p:txBody>
      </p:sp>
      <p:sp>
        <p:nvSpPr>
          <p:cNvPr id="10" name="TextBox 9"/>
          <p:cNvSpPr txBox="1"/>
          <p:nvPr/>
        </p:nvSpPr>
        <p:spPr>
          <a:xfrm>
            <a:off x="457200" y="4397514"/>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What prompted this change?</a:t>
            </a:r>
          </a:p>
        </p:txBody>
      </p:sp>
      <p:sp>
        <p:nvSpPr>
          <p:cNvPr id="11" name="TextBox 10"/>
          <p:cNvSpPr txBox="1"/>
          <p:nvPr/>
        </p:nvSpPr>
        <p:spPr>
          <a:xfrm>
            <a:off x="914400" y="3768804"/>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Load case schedule calculations will be 0% loss factor</a:t>
            </a:r>
          </a:p>
        </p:txBody>
      </p:sp>
      <p:sp>
        <p:nvSpPr>
          <p:cNvPr id="12" name="TextBox 11"/>
          <p:cNvSpPr txBox="1"/>
          <p:nvPr/>
        </p:nvSpPr>
        <p:spPr>
          <a:xfrm>
            <a:off x="914400" y="4854714"/>
            <a:ext cx="74676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An EIM entity requested to allow entities to elect how to settle UFE</a:t>
            </a:r>
          </a:p>
        </p:txBody>
      </p:sp>
      <p:sp>
        <p:nvSpPr>
          <p:cNvPr id="13" name="TextBox 12"/>
          <p:cNvSpPr txBox="1"/>
          <p:nvPr/>
        </p:nvSpPr>
        <p:spPr>
          <a:xfrm>
            <a:off x="457200" y="1371600"/>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What are the impacted charge codes?</a:t>
            </a:r>
          </a:p>
        </p:txBody>
      </p:sp>
      <p:sp>
        <p:nvSpPr>
          <p:cNvPr id="14" name="TextBox 13"/>
          <p:cNvSpPr txBox="1"/>
          <p:nvPr/>
        </p:nvSpPr>
        <p:spPr>
          <a:xfrm>
            <a:off x="914400" y="1828800"/>
            <a:ext cx="7086600" cy="132343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indent="0">
              <a:buNone/>
            </a:pPr>
            <a:r>
              <a:rPr lang="en-US" sz="2000" dirty="0">
                <a:cs typeface="Times New Roman" panose="02020603050405020304" pitchFamily="18" charset="0"/>
              </a:rPr>
              <a:t>Real-Time Imbalance Energy Offset (CC64770), Real-Time Congestion Allocation Offset (CC67740), Real-Time Marginal Loss Obligation (CC69850</a:t>
            </a:r>
            <a:r>
              <a:rPr lang="en-US" sz="2000" dirty="0" smtClean="0">
                <a:cs typeface="Times New Roman" panose="02020603050405020304" pitchFamily="18" charset="0"/>
              </a:rPr>
              <a:t>), UFE (CC64740), UIE (CC64750).</a:t>
            </a:r>
            <a:endParaRPr lang="en-US" sz="2000" dirty="0">
              <a:cs typeface="Times New Roman" panose="02020603050405020304" pitchFamily="18" charset="0"/>
            </a:endParaRPr>
          </a:p>
        </p:txBody>
      </p:sp>
    </p:spTree>
    <p:custDataLst>
      <p:tags r:id="rId1"/>
    </p:custDataLst>
    <p:extLst>
      <p:ext uri="{BB962C8B-B14F-4D97-AF65-F5344CB8AC3E}">
        <p14:creationId xmlns:p14="http://schemas.microsoft.com/office/powerpoint/2010/main" val="1596018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880" y="457200"/>
            <a:ext cx="8768293" cy="685800"/>
          </a:xfrm>
        </p:spPr>
        <p:txBody>
          <a:bodyPr/>
          <a:lstStyle/>
          <a:p>
            <a:pPr>
              <a:spcBef>
                <a:spcPts val="0"/>
              </a:spcBef>
              <a:defRPr/>
            </a:pPr>
            <a:r>
              <a:rPr lang="en-US" sz="2800" dirty="0" smtClean="0"/>
              <a:t>Market SIM Scenario</a:t>
            </a:r>
            <a:endParaRPr lang="en-US" sz="2800" dirty="0"/>
          </a:p>
        </p:txBody>
      </p:sp>
      <p:sp>
        <p:nvSpPr>
          <p:cNvPr id="2" name="Slide Number Placeholder 1"/>
          <p:cNvSpPr>
            <a:spLocks noGrp="1"/>
          </p:cNvSpPr>
          <p:nvPr>
            <p:ph type="sldNum" sz="quarter" idx="10"/>
          </p:nvPr>
        </p:nvSpPr>
        <p:spPr/>
        <p:txBody>
          <a:bodyPr/>
          <a:lstStyle/>
          <a:p>
            <a:pPr>
              <a:defRPr/>
            </a:pPr>
            <a:fld id="{21974D22-A0FF-452D-90B3-2E91FB5EAA4F}" type="slidenum">
              <a:rPr lang="en-US" smtClean="0"/>
              <a:pPr>
                <a:defRPr/>
              </a:pPr>
              <a:t>12</a:t>
            </a:fld>
            <a:endParaRPr lang="en-US" dirty="0"/>
          </a:p>
        </p:txBody>
      </p:sp>
      <p:sp>
        <p:nvSpPr>
          <p:cNvPr id="12" name="TextBox 11"/>
          <p:cNvSpPr txBox="1"/>
          <p:nvPr/>
        </p:nvSpPr>
        <p:spPr>
          <a:xfrm>
            <a:off x="3276600" y="5486400"/>
            <a:ext cx="25908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hlinkClick r:id="rId4"/>
              </a:rPr>
              <a:t>Market SIM Scenario</a:t>
            </a:r>
            <a:endParaRPr lang="en-US" sz="2000" dirty="0" smtClean="0">
              <a:solidFill>
                <a:schemeClr val="tx1"/>
              </a:solidFill>
            </a:endParaRPr>
          </a:p>
        </p:txBody>
      </p:sp>
      <p:pic>
        <p:nvPicPr>
          <p:cNvPr id="4" name="Picture 3"/>
          <p:cNvPicPr>
            <a:picLocks noChangeAspect="1"/>
          </p:cNvPicPr>
          <p:nvPr/>
        </p:nvPicPr>
        <p:blipFill>
          <a:blip r:embed="rId5"/>
          <a:stretch>
            <a:fillRect/>
          </a:stretch>
        </p:blipFill>
        <p:spPr>
          <a:xfrm>
            <a:off x="1405334" y="1188720"/>
            <a:ext cx="6333333" cy="4285714"/>
          </a:xfrm>
          <a:prstGeom prst="rect">
            <a:avLst/>
          </a:prstGeom>
        </p:spPr>
      </p:pic>
    </p:spTree>
    <p:custDataLst>
      <p:tags r:id="rId1"/>
    </p:custDataLst>
    <p:extLst>
      <p:ext uri="{BB962C8B-B14F-4D97-AF65-F5344CB8AC3E}">
        <p14:creationId xmlns:p14="http://schemas.microsoft.com/office/powerpoint/2010/main" val="604708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45773" y="5029200"/>
            <a:ext cx="4052455" cy="888279"/>
          </a:xfrm>
        </p:spPr>
        <p:txBody>
          <a:bodyPr/>
          <a:lstStyle/>
          <a:p>
            <a:pPr algn="ctr"/>
            <a:r>
              <a:rPr lang="en-US" dirty="0" smtClean="0"/>
              <a:t>Questions</a:t>
            </a:r>
            <a:endParaRPr lang="en-US"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2487" y="1295400"/>
            <a:ext cx="2859027" cy="3573782"/>
          </a:xfrm>
          <a:prstGeom prst="rect">
            <a:avLst/>
          </a:prstGeom>
        </p:spPr>
      </p:pic>
      <p:sp>
        <p:nvSpPr>
          <p:cNvPr id="3" name="Slide Number Placeholder 2"/>
          <p:cNvSpPr>
            <a:spLocks noGrp="1"/>
          </p:cNvSpPr>
          <p:nvPr>
            <p:ph type="sldNum" sz="quarter" idx="4"/>
          </p:nvPr>
        </p:nvSpPr>
        <p:spPr/>
        <p:txBody>
          <a:bodyPr/>
          <a:lstStyle/>
          <a:p>
            <a:pPr>
              <a:defRPr/>
            </a:pPr>
            <a:fld id="{0885CCE9-2D3C-40DB-8064-3E3CE491BB90}" type="slidenum">
              <a:rPr lang="en-US" smtClean="0"/>
              <a:pPr>
                <a:defRPr/>
              </a:pPr>
              <a:t>13</a:t>
            </a:fld>
            <a:endParaRPr lang="en-US" dirty="0"/>
          </a:p>
        </p:txBody>
      </p:sp>
    </p:spTree>
    <p:custDataLst>
      <p:tags r:id="rId1"/>
    </p:custDataLst>
    <p:extLst>
      <p:ext uri="{BB962C8B-B14F-4D97-AF65-F5344CB8AC3E}">
        <p14:creationId xmlns:p14="http://schemas.microsoft.com/office/powerpoint/2010/main" val="2656854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0945" y="2921721"/>
            <a:ext cx="7772400" cy="1362075"/>
          </a:xfrm>
        </p:spPr>
        <p:txBody>
          <a:bodyPr/>
          <a:lstStyle/>
          <a:p>
            <a:r>
              <a:rPr lang="en-US" dirty="0" smtClean="0"/>
              <a:t>For more Information…</a:t>
            </a:r>
            <a:endParaRPr lang="en-US"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09686" y="2583008"/>
            <a:ext cx="1335027" cy="3401575"/>
          </a:xfrm>
          <a:prstGeom prst="rect">
            <a:avLst/>
          </a:prstGeom>
        </p:spPr>
      </p:pic>
      <p:sp>
        <p:nvSpPr>
          <p:cNvPr id="3" name="Slide Number Placeholder 2"/>
          <p:cNvSpPr>
            <a:spLocks noGrp="1"/>
          </p:cNvSpPr>
          <p:nvPr>
            <p:ph type="sldNum" sz="quarter" idx="4"/>
          </p:nvPr>
        </p:nvSpPr>
        <p:spPr/>
        <p:txBody>
          <a:bodyPr/>
          <a:lstStyle/>
          <a:p>
            <a:pPr>
              <a:defRPr/>
            </a:pPr>
            <a:fld id="{0885CCE9-2D3C-40DB-8064-3E3CE491BB90}" type="slidenum">
              <a:rPr lang="en-US" smtClean="0"/>
              <a:pPr>
                <a:defRPr/>
              </a:pPr>
              <a:t>14</a:t>
            </a:fld>
            <a:endParaRPr lang="en-US" dirty="0"/>
          </a:p>
        </p:txBody>
      </p:sp>
    </p:spTree>
    <p:custDataLst>
      <p:tags r:id="rId1"/>
    </p:custDataLst>
    <p:extLst>
      <p:ext uri="{BB962C8B-B14F-4D97-AF65-F5344CB8AC3E}">
        <p14:creationId xmlns:p14="http://schemas.microsoft.com/office/powerpoint/2010/main" val="3094646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0885CCE9-2D3C-40DB-8064-3E3CE491BB90}" type="slidenum">
              <a:rPr lang="en-US" smtClean="0"/>
              <a:pPr>
                <a:defRPr/>
              </a:pPr>
              <a:t>15</a:t>
            </a:fld>
            <a:endParaRPr lang="en-US" dirty="0"/>
          </a:p>
        </p:txBody>
      </p:sp>
      <p:sp>
        <p:nvSpPr>
          <p:cNvPr id="4" name="Rectangle 3"/>
          <p:cNvSpPr/>
          <p:nvPr/>
        </p:nvSpPr>
        <p:spPr>
          <a:xfrm>
            <a:off x="457200" y="1371600"/>
            <a:ext cx="7391400" cy="1015663"/>
          </a:xfrm>
          <a:prstGeom prst="rect">
            <a:avLst/>
          </a:prstGeom>
        </p:spPr>
        <p:txBody>
          <a:bodyPr wrap="square">
            <a:spAutoFit/>
          </a:bodyPr>
          <a:lstStyle/>
          <a:p>
            <a:pPr marL="0" indent="0">
              <a:buNone/>
            </a:pPr>
            <a:r>
              <a:rPr lang="en-US" sz="2000" dirty="0">
                <a:latin typeface="+mn-lt"/>
                <a:cs typeface="Times New Roman" panose="02020603050405020304" pitchFamily="18" charset="0"/>
              </a:rPr>
              <a:t>Please review the Draft Final Proposal in the below link.</a:t>
            </a:r>
          </a:p>
          <a:p>
            <a:pPr marL="0" indent="0">
              <a:buNone/>
            </a:pPr>
            <a:r>
              <a:rPr lang="en-US" sz="2000" dirty="0">
                <a:latin typeface="+mn-lt"/>
                <a:cs typeface="Times New Roman" panose="02020603050405020304" pitchFamily="18" charset="0"/>
                <a:hlinkClick r:id="rId4"/>
              </a:rPr>
              <a:t>https://stakeholdercenter.caiso.com/StakeholderInitiatives/Real-time-settlement-review</a:t>
            </a:r>
            <a:endParaRPr lang="en-US" sz="2000" dirty="0">
              <a:latin typeface="+mn-lt"/>
              <a:cs typeface="Times New Roman" panose="02020603050405020304" pitchFamily="18" charset="0"/>
            </a:endParaRPr>
          </a:p>
        </p:txBody>
      </p:sp>
      <p:sp>
        <p:nvSpPr>
          <p:cNvPr id="6" name="Rectangle 5"/>
          <p:cNvSpPr/>
          <p:nvPr/>
        </p:nvSpPr>
        <p:spPr>
          <a:xfrm>
            <a:off x="457200" y="2651760"/>
            <a:ext cx="7391400" cy="1323439"/>
          </a:xfrm>
          <a:prstGeom prst="rect">
            <a:avLst/>
          </a:prstGeom>
        </p:spPr>
        <p:txBody>
          <a:bodyPr wrap="square">
            <a:spAutoFit/>
          </a:bodyPr>
          <a:lstStyle/>
          <a:p>
            <a:pPr marL="0" indent="0">
              <a:buNone/>
            </a:pPr>
            <a:r>
              <a:rPr lang="en-US" sz="2000" dirty="0">
                <a:latin typeface="+mn-lt"/>
                <a:cs typeface="Times New Roman" panose="02020603050405020304" pitchFamily="18" charset="0"/>
              </a:rPr>
              <a:t>Please review the Draft Technical document posted for fall under Release Planning section of the CAISO website.</a:t>
            </a:r>
          </a:p>
          <a:p>
            <a:pPr marL="0" indent="0">
              <a:buNone/>
            </a:pPr>
            <a:r>
              <a:rPr lang="en-US" sz="2000" dirty="0">
                <a:latin typeface="+mn-lt"/>
                <a:cs typeface="Times New Roman" panose="02020603050405020304" pitchFamily="18" charset="0"/>
                <a:hlinkClick r:id="rId5"/>
              </a:rPr>
              <a:t>http://www.caiso.com/informed/Pages/ReleasePlanning/Default.aspx</a:t>
            </a:r>
            <a:endParaRPr lang="en-US" sz="2000" dirty="0">
              <a:latin typeface="+mn-lt"/>
              <a:cs typeface="Times New Roman" panose="02020603050405020304" pitchFamily="18" charset="0"/>
            </a:endParaRPr>
          </a:p>
        </p:txBody>
      </p:sp>
      <p:sp>
        <p:nvSpPr>
          <p:cNvPr id="5" name="Rectangle 4"/>
          <p:cNvSpPr/>
          <p:nvPr/>
        </p:nvSpPr>
        <p:spPr>
          <a:xfrm>
            <a:off x="457200" y="4297680"/>
            <a:ext cx="7391400" cy="1323439"/>
          </a:xfrm>
          <a:prstGeom prst="rect">
            <a:avLst/>
          </a:prstGeom>
        </p:spPr>
        <p:txBody>
          <a:bodyPr wrap="square">
            <a:spAutoFit/>
          </a:bodyPr>
          <a:lstStyle/>
          <a:p>
            <a:pPr marL="0" indent="0">
              <a:buNone/>
            </a:pPr>
            <a:r>
              <a:rPr lang="en-US" sz="2000" dirty="0">
                <a:latin typeface="+mn-lt"/>
                <a:cs typeface="Times New Roman" panose="02020603050405020304" pitchFamily="18" charset="0"/>
              </a:rPr>
              <a:t>Please review the </a:t>
            </a:r>
            <a:r>
              <a:rPr lang="en-US" sz="2000" dirty="0" smtClean="0">
                <a:latin typeface="+mn-lt"/>
                <a:cs typeface="Times New Roman" panose="02020603050405020304" pitchFamily="18" charset="0"/>
              </a:rPr>
              <a:t>Business Requirements Specifications under </a:t>
            </a:r>
            <a:r>
              <a:rPr lang="en-US" sz="2000" dirty="0">
                <a:latin typeface="+mn-lt"/>
                <a:cs typeface="Times New Roman" panose="02020603050405020304" pitchFamily="18" charset="0"/>
              </a:rPr>
              <a:t>Release Planning section of the CAISO website.</a:t>
            </a:r>
          </a:p>
          <a:p>
            <a:pPr marL="0" indent="0">
              <a:buNone/>
            </a:pPr>
            <a:r>
              <a:rPr lang="en-US" sz="2000" dirty="0">
                <a:latin typeface="+mn-lt"/>
                <a:cs typeface="Times New Roman" panose="02020603050405020304" pitchFamily="18" charset="0"/>
                <a:hlinkClick r:id="rId6"/>
              </a:rPr>
              <a:t>http://www.caiso.com/Documents/BusinessRequirementsSpecification-Real-TimeSettlementReview.pdf</a:t>
            </a:r>
            <a:endParaRPr lang="en-US" sz="2000" dirty="0">
              <a:latin typeface="+mn-lt"/>
              <a:cs typeface="Times New Roman" panose="02020603050405020304" pitchFamily="18" charset="0"/>
            </a:endParaRPr>
          </a:p>
        </p:txBody>
      </p:sp>
      <p:sp>
        <p:nvSpPr>
          <p:cNvPr id="7" name="Title 2"/>
          <p:cNvSpPr>
            <a:spLocks noGrp="1"/>
          </p:cNvSpPr>
          <p:nvPr>
            <p:ph type="title"/>
          </p:nvPr>
        </p:nvSpPr>
        <p:spPr>
          <a:xfrm>
            <a:off x="182880" y="457200"/>
            <a:ext cx="8768293" cy="685800"/>
          </a:xfrm>
        </p:spPr>
        <p:txBody>
          <a:bodyPr/>
          <a:lstStyle/>
          <a:p>
            <a:pPr>
              <a:spcBef>
                <a:spcPts val="0"/>
              </a:spcBef>
              <a:defRPr/>
            </a:pPr>
            <a:r>
              <a:rPr lang="en-US" sz="2800" b="0" cap="none" dirty="0" smtClean="0"/>
              <a:t>Links to Resources</a:t>
            </a:r>
            <a:endParaRPr lang="en-US" sz="2800" b="0" cap="none" dirty="0"/>
          </a:p>
        </p:txBody>
      </p:sp>
    </p:spTree>
    <p:custDataLst>
      <p:tags r:id="rId1"/>
    </p:custDataLst>
    <p:extLst>
      <p:ext uri="{BB962C8B-B14F-4D97-AF65-F5344CB8AC3E}">
        <p14:creationId xmlns:p14="http://schemas.microsoft.com/office/powerpoint/2010/main" val="3694204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0" y="914400"/>
            <a:ext cx="9144000" cy="4408899"/>
          </a:xfrm>
          <a:prstGeom prst="rect">
            <a:avLst/>
          </a:prstGeom>
          <a:noFill/>
        </p:spPr>
        <p:txBody>
          <a:bodyPr wrap="square" rtlCol="0">
            <a:spAutoFit/>
          </a:bodyPr>
          <a:lstStyle/>
          <a:p>
            <a:pPr algn="ctr"/>
            <a:r>
              <a:rPr lang="en-US" sz="6600" dirty="0" smtClean="0">
                <a:solidFill>
                  <a:srgbClr val="4F758B"/>
                </a:solidFill>
                <a:latin typeface="Aharoni" panose="02010803020104030203" pitchFamily="2" charset="-79"/>
                <a:cs typeface="Aharoni" panose="02010803020104030203" pitchFamily="2" charset="-79"/>
              </a:rPr>
              <a:t>We’d like to hear from you</a:t>
            </a:r>
          </a:p>
          <a:p>
            <a:pPr algn="ctr"/>
            <a:endParaRPr lang="en-US" dirty="0" smtClean="0">
              <a:solidFill>
                <a:schemeClr val="accent5">
                  <a:lumMod val="50000"/>
                </a:schemeClr>
              </a:solidFill>
            </a:endParaRPr>
          </a:p>
          <a:p>
            <a:pPr algn="ctr"/>
            <a:endParaRPr lang="en-US" dirty="0">
              <a:solidFill>
                <a:schemeClr val="accent5">
                  <a:lumMod val="50000"/>
                </a:schemeClr>
              </a:solidFill>
            </a:endParaRPr>
          </a:p>
          <a:p>
            <a:pPr algn="ctr"/>
            <a:endParaRPr lang="en-US" dirty="0" smtClean="0">
              <a:solidFill>
                <a:schemeClr val="accent5">
                  <a:lumMod val="50000"/>
                </a:schemeClr>
              </a:solidFill>
            </a:endParaRPr>
          </a:p>
          <a:p>
            <a:pPr algn="ctr"/>
            <a:r>
              <a:rPr lang="en-US" dirty="0" smtClean="0">
                <a:solidFill>
                  <a:schemeClr val="accent5">
                    <a:lumMod val="50000"/>
                  </a:schemeClr>
                </a:solidFill>
              </a:rPr>
              <a:t>For </a:t>
            </a:r>
            <a:r>
              <a:rPr lang="en-US" dirty="0">
                <a:solidFill>
                  <a:schemeClr val="accent5">
                    <a:lumMod val="50000"/>
                  </a:schemeClr>
                </a:solidFill>
              </a:rPr>
              <a:t>more detailed information on anything presented, please visit our website at: </a:t>
            </a:r>
          </a:p>
          <a:p>
            <a:pPr algn="ctr"/>
            <a:r>
              <a:rPr lang="en-US" sz="2000" dirty="0">
                <a:solidFill>
                  <a:schemeClr val="accent5">
                    <a:lumMod val="75000"/>
                  </a:schemeClr>
                </a:solidFill>
                <a:latin typeface="Aharoni" panose="02010803020104030203" pitchFamily="2" charset="-79"/>
                <a:cs typeface="Aharoni" panose="02010803020104030203" pitchFamily="2" charset="-79"/>
              </a:rPr>
              <a:t>www.caiso.com</a:t>
            </a:r>
          </a:p>
          <a:p>
            <a:pPr algn="ctr"/>
            <a:endParaRPr lang="en-US" sz="1050" dirty="0"/>
          </a:p>
          <a:p>
            <a:pPr algn="ctr"/>
            <a:endParaRPr lang="en-US" sz="1600" dirty="0" smtClean="0">
              <a:solidFill>
                <a:schemeClr val="accent5">
                  <a:lumMod val="50000"/>
                </a:schemeClr>
              </a:solidFill>
            </a:endParaRPr>
          </a:p>
          <a:p>
            <a:pPr algn="ctr"/>
            <a:r>
              <a:rPr lang="en-US" sz="1600" dirty="0" smtClean="0">
                <a:solidFill>
                  <a:schemeClr val="accent5">
                    <a:lumMod val="50000"/>
                  </a:schemeClr>
                </a:solidFill>
              </a:rPr>
              <a:t>Questions or suggestions for future trainings? Email us at: </a:t>
            </a:r>
            <a:endParaRPr lang="en-US" sz="1600" dirty="0">
              <a:solidFill>
                <a:schemeClr val="accent5">
                  <a:lumMod val="50000"/>
                </a:schemeClr>
              </a:solidFill>
            </a:endParaRPr>
          </a:p>
          <a:p>
            <a:pPr algn="ctr"/>
            <a:r>
              <a:rPr lang="en-US" sz="2000" dirty="0" smtClean="0">
                <a:solidFill>
                  <a:schemeClr val="accent6">
                    <a:lumMod val="75000"/>
                  </a:schemeClr>
                </a:solidFill>
                <a:latin typeface="Aharoni" panose="02010803020104030203" pitchFamily="2" charset="-79"/>
                <a:cs typeface="Aharoni" panose="02010803020104030203" pitchFamily="2" charset="-79"/>
              </a:rPr>
              <a:t>CustomerReadiness@caiso.com</a:t>
            </a:r>
            <a:endParaRPr lang="en-US" sz="1600" dirty="0">
              <a:solidFill>
                <a:schemeClr val="accent5">
                  <a:lumMod val="50000"/>
                </a:schemeClr>
              </a:solidFill>
            </a:endParaRPr>
          </a:p>
          <a:p>
            <a:pPr algn="ctr"/>
            <a:endParaRPr lang="en-US" sz="6000" dirty="0">
              <a:solidFill>
                <a:srgbClr val="4F758B"/>
              </a:solidFill>
            </a:endParaRPr>
          </a:p>
        </p:txBody>
      </p:sp>
      <p:cxnSp>
        <p:nvCxnSpPr>
          <p:cNvPr id="22" name="Straight Connector 21"/>
          <p:cNvCxnSpPr/>
          <p:nvPr/>
        </p:nvCxnSpPr>
        <p:spPr>
          <a:xfrm>
            <a:off x="457200" y="3505200"/>
            <a:ext cx="8229600" cy="0"/>
          </a:xfrm>
          <a:prstGeom prst="line">
            <a:avLst/>
          </a:prstGeom>
          <a:ln w="28575">
            <a:solidFill>
              <a:srgbClr val="4F758B"/>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0"/>
          </p:nvPr>
        </p:nvSpPr>
        <p:spPr/>
        <p:txBody>
          <a:bodyPr/>
          <a:lstStyle/>
          <a:p>
            <a:pPr>
              <a:defRPr/>
            </a:pPr>
            <a:fld id="{21974D22-A0FF-452D-90B3-2E91FB5EAA4F}" type="slidenum">
              <a:rPr lang="en-US" smtClean="0"/>
              <a:pPr>
                <a:defRPr/>
              </a:pPr>
              <a:t>16</a:t>
            </a:fld>
            <a:endParaRPr lang="en-US" dirty="0"/>
          </a:p>
        </p:txBody>
      </p:sp>
    </p:spTree>
    <p:custDataLst>
      <p:tags r:id="rId1"/>
    </p:custDataLst>
    <p:extLst>
      <p:ext uri="{BB962C8B-B14F-4D97-AF65-F5344CB8AC3E}">
        <p14:creationId xmlns:p14="http://schemas.microsoft.com/office/powerpoint/2010/main" val="3173680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genda - Handwriting imag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3600" y="921152"/>
            <a:ext cx="2743200" cy="1828800"/>
          </a:xfrm>
          <a:prstGeom prst="rect">
            <a:avLst/>
          </a:prstGeom>
        </p:spPr>
      </p:pic>
      <p:sp>
        <p:nvSpPr>
          <p:cNvPr id="16386" name="Title 1"/>
          <p:cNvSpPr>
            <a:spLocks noGrp="1"/>
          </p:cNvSpPr>
          <p:nvPr>
            <p:ph type="title"/>
          </p:nvPr>
        </p:nvSpPr>
        <p:spPr bwMode="auto">
          <a:xfrm>
            <a:off x="182880" y="457200"/>
            <a:ext cx="8229600" cy="6910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What we will cover today</a:t>
            </a:r>
          </a:p>
        </p:txBody>
      </p:sp>
      <p:sp>
        <p:nvSpPr>
          <p:cNvPr id="4" name="Content Placeholder 3"/>
          <p:cNvSpPr>
            <a:spLocks noGrp="1"/>
          </p:cNvSpPr>
          <p:nvPr>
            <p:ph idx="1"/>
          </p:nvPr>
        </p:nvSpPr>
        <p:spPr>
          <a:xfrm>
            <a:off x="457200" y="1524000"/>
            <a:ext cx="8046337" cy="4144962"/>
          </a:xfrm>
        </p:spPr>
        <p:txBody>
          <a:bodyPr/>
          <a:lstStyle/>
          <a:p>
            <a:pPr lvl="0">
              <a:lnSpc>
                <a:spcPct val="150000"/>
              </a:lnSpc>
              <a:spcBef>
                <a:spcPts val="0"/>
              </a:spcBef>
            </a:pPr>
            <a:r>
              <a:rPr lang="en-US" dirty="0" smtClean="0">
                <a:latin typeface="Futura Bk BT" panose="020B0502020204020303" pitchFamily="34" charset="0"/>
                <a:cs typeface="Estrangelo Edessa" panose="03080600000000000000" pitchFamily="66" charset="0"/>
              </a:rPr>
              <a:t>Background</a:t>
            </a:r>
          </a:p>
          <a:p>
            <a:pPr lvl="0">
              <a:lnSpc>
                <a:spcPct val="150000"/>
              </a:lnSpc>
              <a:spcBef>
                <a:spcPts val="0"/>
              </a:spcBef>
            </a:pPr>
            <a:r>
              <a:rPr lang="en-US" dirty="0" smtClean="0">
                <a:latin typeface="Futura Bk BT" panose="020B0502020204020303" pitchFamily="34" charset="0"/>
                <a:cs typeface="Estrangelo Edessa" panose="03080600000000000000" pitchFamily="66" charset="0"/>
              </a:rPr>
              <a:t>New Process</a:t>
            </a:r>
          </a:p>
          <a:p>
            <a:pPr lvl="0">
              <a:lnSpc>
                <a:spcPct val="150000"/>
              </a:lnSpc>
              <a:spcBef>
                <a:spcPts val="0"/>
              </a:spcBef>
            </a:pPr>
            <a:r>
              <a:rPr lang="en-US" dirty="0" smtClean="0">
                <a:latin typeface="Futura Bk BT" panose="020B0502020204020303" pitchFamily="34" charset="0"/>
                <a:cs typeface="Estrangelo Edessa" panose="03080600000000000000" pitchFamily="66" charset="0"/>
              </a:rPr>
              <a:t>Impact</a:t>
            </a:r>
          </a:p>
          <a:p>
            <a:pPr lvl="0">
              <a:lnSpc>
                <a:spcPct val="150000"/>
              </a:lnSpc>
              <a:spcBef>
                <a:spcPts val="0"/>
              </a:spcBef>
            </a:pPr>
            <a:r>
              <a:rPr lang="en-US" dirty="0" smtClean="0">
                <a:latin typeface="Futura Bk BT" panose="020B0502020204020303" pitchFamily="34" charset="0"/>
                <a:cs typeface="Estrangelo Edessa" panose="03080600000000000000" pitchFamily="66" charset="0"/>
              </a:rPr>
              <a:t>Questions</a:t>
            </a:r>
          </a:p>
          <a:p>
            <a:pPr lvl="0">
              <a:lnSpc>
                <a:spcPct val="150000"/>
              </a:lnSpc>
              <a:spcBef>
                <a:spcPts val="0"/>
              </a:spcBef>
            </a:pPr>
            <a:r>
              <a:rPr lang="en-US" dirty="0" smtClean="0">
                <a:latin typeface="Futura Bk BT" panose="020B0502020204020303" pitchFamily="34" charset="0"/>
                <a:cs typeface="Estrangelo Edessa" panose="03080600000000000000" pitchFamily="66" charset="0"/>
              </a:rPr>
              <a:t>Resources</a:t>
            </a:r>
          </a:p>
          <a:p>
            <a:pPr lvl="0">
              <a:lnSpc>
                <a:spcPct val="150000"/>
              </a:lnSpc>
              <a:spcBef>
                <a:spcPts val="0"/>
              </a:spcBef>
            </a:pPr>
            <a:r>
              <a:rPr lang="en-US" dirty="0" smtClean="0">
                <a:latin typeface="Futura Bk BT" panose="020B0502020204020303" pitchFamily="34" charset="0"/>
                <a:cs typeface="Estrangelo Edessa" panose="03080600000000000000" pitchFamily="66" charset="0"/>
              </a:rPr>
              <a:t>Wrap Up</a:t>
            </a:r>
            <a:endParaRPr lang="en-US" dirty="0">
              <a:latin typeface="Futura Bk BT" panose="020B0502020204020303" pitchFamily="34" charset="0"/>
              <a:cs typeface="Estrangelo Edessa" panose="03080600000000000000" pitchFamily="66" charset="0"/>
            </a:endParaRPr>
          </a:p>
        </p:txBody>
      </p:sp>
      <p:sp>
        <p:nvSpPr>
          <p:cNvPr id="1638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608A2E8-06A2-4870-A0C7-A58578FA8805}" type="slidenum">
              <a:rPr lang="en-US" smtClean="0">
                <a:solidFill>
                  <a:srgbClr val="686868"/>
                </a:solidFill>
              </a:rPr>
              <a:pPr eaLnBrk="1" hangingPunct="1"/>
              <a:t>2</a:t>
            </a:fld>
            <a:endParaRPr lang="en-US" dirty="0" smtClean="0">
              <a:solidFill>
                <a:srgbClr val="686868"/>
              </a:solidFill>
            </a:endParaRPr>
          </a:p>
        </p:txBody>
      </p:sp>
    </p:spTree>
    <p:custDataLst>
      <p:tags r:id="rId1"/>
    </p:custDataLst>
    <p:extLst>
      <p:ext uri="{BB962C8B-B14F-4D97-AF65-F5344CB8AC3E}">
        <p14:creationId xmlns:p14="http://schemas.microsoft.com/office/powerpoint/2010/main" val="1941894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 y="457200"/>
            <a:ext cx="8229600" cy="517525"/>
          </a:xfrm>
        </p:spPr>
        <p:txBody>
          <a:bodyPr/>
          <a:lstStyle/>
          <a:p>
            <a:r>
              <a:rPr lang="en-US" dirty="0" smtClean="0"/>
              <a:t>Housekeeping</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71135878"/>
              </p:ext>
            </p:extLst>
          </p:nvPr>
        </p:nvGraphicFramePr>
        <p:xfrm>
          <a:off x="672548" y="1295400"/>
          <a:ext cx="7798904" cy="4648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3"/>
          <p:cNvSpPr>
            <a:spLocks noGrp="1"/>
          </p:cNvSpPr>
          <p:nvPr>
            <p:ph type="sldNum" sz="quarter" idx="4294967295"/>
          </p:nvPr>
        </p:nvSpPr>
        <p:spPr>
          <a:xfrm>
            <a:off x="7010400" y="6340475"/>
            <a:ext cx="2133600" cy="365125"/>
          </a:xfrm>
        </p:spPr>
        <p:txBody>
          <a:bodyPr/>
          <a:lstStyle/>
          <a:p>
            <a:r>
              <a:rPr lang="en-US" altLang="en-US" smtClean="0"/>
              <a:t>Page </a:t>
            </a:r>
            <a:fld id="{08221C61-D8E7-408F-9FD3-E2914F976291}" type="slidenum">
              <a:rPr lang="en-US" altLang="en-US" smtClean="0"/>
              <a:pPr/>
              <a:t>3</a:t>
            </a:fld>
            <a:endParaRPr lang="en-US" altLang="en-US" dirty="0"/>
          </a:p>
        </p:txBody>
      </p:sp>
    </p:spTree>
    <p:custDataLst>
      <p:tags r:id="rId1"/>
    </p:custDataLst>
    <p:extLst>
      <p:ext uri="{BB962C8B-B14F-4D97-AF65-F5344CB8AC3E}">
        <p14:creationId xmlns:p14="http://schemas.microsoft.com/office/powerpoint/2010/main" val="431338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957" y="5029200"/>
            <a:ext cx="7050087" cy="774700"/>
          </a:xfrm>
        </p:spPr>
        <p:txBody>
          <a:bodyPr/>
          <a:lstStyle/>
          <a:p>
            <a:pPr algn="ctr"/>
            <a:r>
              <a:rPr lang="en-US" dirty="0" smtClean="0"/>
              <a:t>What changed?</a:t>
            </a:r>
            <a:r>
              <a:rPr lang="en-US" dirty="0"/>
              <a:t/>
            </a:r>
            <a:br>
              <a:rPr lang="en-US" dirty="0"/>
            </a:br>
            <a:endParaRPr lang="en-US" dirty="0"/>
          </a:p>
        </p:txBody>
      </p:sp>
      <p:sp>
        <p:nvSpPr>
          <p:cNvPr id="3" name="Slide Number Placeholder 2"/>
          <p:cNvSpPr>
            <a:spLocks noGrp="1"/>
          </p:cNvSpPr>
          <p:nvPr>
            <p:ph type="sldNum" sz="quarter" idx="4"/>
          </p:nvPr>
        </p:nvSpPr>
        <p:spPr/>
        <p:txBody>
          <a:bodyPr/>
          <a:lstStyle/>
          <a:p>
            <a:pPr>
              <a:defRPr/>
            </a:pPr>
            <a:fld id="{0885CCE9-2D3C-40DB-8064-3E3CE491BB90}" type="slidenum">
              <a:rPr lang="en-US" smtClean="0"/>
              <a:pPr>
                <a:defRPr/>
              </a:pPr>
              <a:t>4</a:t>
            </a:fld>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8313" y="1030524"/>
            <a:ext cx="3200400" cy="3200400"/>
          </a:xfrm>
          <a:prstGeom prst="rect">
            <a:avLst/>
          </a:prstGeom>
        </p:spPr>
      </p:pic>
    </p:spTree>
    <p:custDataLst>
      <p:tags r:id="rId1"/>
    </p:custDataLst>
    <p:extLst>
      <p:ext uri="{BB962C8B-B14F-4D97-AF65-F5344CB8AC3E}">
        <p14:creationId xmlns:p14="http://schemas.microsoft.com/office/powerpoint/2010/main" val="1178775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880" y="457200"/>
            <a:ext cx="8768293" cy="685800"/>
          </a:xfrm>
        </p:spPr>
        <p:txBody>
          <a:bodyPr/>
          <a:lstStyle/>
          <a:p>
            <a:pPr>
              <a:spcBef>
                <a:spcPts val="0"/>
              </a:spcBef>
              <a:defRPr/>
            </a:pPr>
            <a:r>
              <a:rPr lang="en-US" sz="2800" dirty="0" smtClean="0"/>
              <a:t>The Background</a:t>
            </a:r>
            <a:endParaRPr lang="en-US" sz="2800" dirty="0"/>
          </a:p>
        </p:txBody>
      </p:sp>
      <p:sp>
        <p:nvSpPr>
          <p:cNvPr id="2" name="Slide Number Placeholder 1"/>
          <p:cNvSpPr>
            <a:spLocks noGrp="1"/>
          </p:cNvSpPr>
          <p:nvPr>
            <p:ph type="sldNum" sz="quarter" idx="10"/>
          </p:nvPr>
        </p:nvSpPr>
        <p:spPr/>
        <p:txBody>
          <a:bodyPr/>
          <a:lstStyle/>
          <a:p>
            <a:pPr>
              <a:defRPr/>
            </a:pPr>
            <a:fld id="{21974D22-A0FF-452D-90B3-2E91FB5EAA4F}" type="slidenum">
              <a:rPr lang="en-US" smtClean="0"/>
              <a:pPr>
                <a:defRPr/>
              </a:pPr>
              <a:t>5</a:t>
            </a:fld>
            <a:endParaRPr lang="en-US" dirty="0"/>
          </a:p>
        </p:txBody>
      </p:sp>
      <p:sp>
        <p:nvSpPr>
          <p:cNvPr id="5" name="TextBox 4"/>
          <p:cNvSpPr txBox="1"/>
          <p:nvPr/>
        </p:nvSpPr>
        <p:spPr>
          <a:xfrm>
            <a:off x="457200" y="2704980"/>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What is changing?</a:t>
            </a:r>
          </a:p>
        </p:txBody>
      </p:sp>
      <p:sp>
        <p:nvSpPr>
          <p:cNvPr id="10" name="TextBox 9"/>
          <p:cNvSpPr txBox="1"/>
          <p:nvPr/>
        </p:nvSpPr>
        <p:spPr>
          <a:xfrm>
            <a:off x="457200" y="3790890"/>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What prompted this change?</a:t>
            </a:r>
          </a:p>
        </p:txBody>
      </p:sp>
      <p:sp>
        <p:nvSpPr>
          <p:cNvPr id="11" name="TextBox 10"/>
          <p:cNvSpPr txBox="1"/>
          <p:nvPr/>
        </p:nvSpPr>
        <p:spPr>
          <a:xfrm>
            <a:off x="914400" y="3162180"/>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How individual EIM entities can settle their UFE</a:t>
            </a:r>
          </a:p>
        </p:txBody>
      </p:sp>
      <p:sp>
        <p:nvSpPr>
          <p:cNvPr id="12" name="TextBox 11"/>
          <p:cNvSpPr txBox="1"/>
          <p:nvPr/>
        </p:nvSpPr>
        <p:spPr>
          <a:xfrm>
            <a:off x="914400" y="4248090"/>
            <a:ext cx="74676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An EIM entity requested to allow entities to elect how to settle UFE</a:t>
            </a:r>
          </a:p>
        </p:txBody>
      </p:sp>
      <p:sp>
        <p:nvSpPr>
          <p:cNvPr id="13" name="TextBox 12"/>
          <p:cNvSpPr txBox="1"/>
          <p:nvPr/>
        </p:nvSpPr>
        <p:spPr>
          <a:xfrm>
            <a:off x="457200" y="1371600"/>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What is the current process?</a:t>
            </a:r>
          </a:p>
        </p:txBody>
      </p:sp>
      <p:sp>
        <p:nvSpPr>
          <p:cNvPr id="14" name="TextBox 13"/>
          <p:cNvSpPr txBox="1"/>
          <p:nvPr/>
        </p:nvSpPr>
        <p:spPr>
          <a:xfrm>
            <a:off x="914400" y="1828800"/>
            <a:ext cx="70866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CAISO settles Unaccounted For Energy (UFE) for all EIM entities </a:t>
            </a:r>
          </a:p>
        </p:txBody>
      </p:sp>
    </p:spTree>
    <p:custDataLst>
      <p:tags r:id="rId1"/>
    </p:custDataLst>
    <p:extLst>
      <p:ext uri="{BB962C8B-B14F-4D97-AF65-F5344CB8AC3E}">
        <p14:creationId xmlns:p14="http://schemas.microsoft.com/office/powerpoint/2010/main" val="3417660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2880" y="457200"/>
            <a:ext cx="8768293" cy="685800"/>
          </a:xfrm>
        </p:spPr>
        <p:txBody>
          <a:bodyPr/>
          <a:lstStyle/>
          <a:p>
            <a:pPr>
              <a:spcBef>
                <a:spcPts val="0"/>
              </a:spcBef>
              <a:defRPr/>
            </a:pPr>
            <a:r>
              <a:rPr lang="en-US" sz="2800" dirty="0" smtClean="0"/>
              <a:t>The Change</a:t>
            </a:r>
            <a:endParaRPr lang="en-US" sz="2800" dirty="0"/>
          </a:p>
        </p:txBody>
      </p:sp>
      <p:sp>
        <p:nvSpPr>
          <p:cNvPr id="2" name="Slide Number Placeholder 1"/>
          <p:cNvSpPr>
            <a:spLocks noGrp="1"/>
          </p:cNvSpPr>
          <p:nvPr>
            <p:ph type="sldNum" sz="quarter" idx="10"/>
          </p:nvPr>
        </p:nvSpPr>
        <p:spPr/>
        <p:txBody>
          <a:bodyPr/>
          <a:lstStyle/>
          <a:p>
            <a:pPr>
              <a:defRPr/>
            </a:pPr>
            <a:fld id="{21974D22-A0FF-452D-90B3-2E91FB5EAA4F}" type="slidenum">
              <a:rPr lang="en-US" smtClean="0"/>
              <a:pPr>
                <a:defRPr/>
              </a:pPr>
              <a:t>6</a:t>
            </a:fld>
            <a:endParaRPr lang="en-US" dirty="0"/>
          </a:p>
        </p:txBody>
      </p:sp>
      <p:sp>
        <p:nvSpPr>
          <p:cNvPr id="5" name="TextBox 4"/>
          <p:cNvSpPr txBox="1"/>
          <p:nvPr/>
        </p:nvSpPr>
        <p:spPr>
          <a:xfrm>
            <a:off x="457200" y="2438400"/>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What is the new process?</a:t>
            </a:r>
          </a:p>
        </p:txBody>
      </p:sp>
      <p:sp>
        <p:nvSpPr>
          <p:cNvPr id="11" name="TextBox 10"/>
          <p:cNvSpPr txBox="1"/>
          <p:nvPr/>
        </p:nvSpPr>
        <p:spPr>
          <a:xfrm>
            <a:off x="914400" y="2895600"/>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EIM entities can elect annually to have CAISO settle UFE</a:t>
            </a:r>
          </a:p>
        </p:txBody>
      </p:sp>
      <p:sp>
        <p:nvSpPr>
          <p:cNvPr id="13" name="TextBox 12"/>
          <p:cNvSpPr txBox="1"/>
          <p:nvPr/>
        </p:nvSpPr>
        <p:spPr>
          <a:xfrm>
            <a:off x="457200" y="1371600"/>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What is the change?</a:t>
            </a:r>
          </a:p>
        </p:txBody>
      </p:sp>
      <p:sp>
        <p:nvSpPr>
          <p:cNvPr id="14" name="TextBox 13"/>
          <p:cNvSpPr txBox="1"/>
          <p:nvPr/>
        </p:nvSpPr>
        <p:spPr>
          <a:xfrm>
            <a:off x="914400" y="1828800"/>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EIM entities can self schedule losses</a:t>
            </a:r>
          </a:p>
        </p:txBody>
      </p:sp>
    </p:spTree>
    <p:custDataLst>
      <p:tags r:id="rId1"/>
    </p:custDataLst>
    <p:extLst>
      <p:ext uri="{BB962C8B-B14F-4D97-AF65-F5344CB8AC3E}">
        <p14:creationId xmlns:p14="http://schemas.microsoft.com/office/powerpoint/2010/main" val="978079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1974D22-A0FF-452D-90B3-2E91FB5EAA4F}" type="slidenum">
              <a:rPr lang="en-US" smtClean="0"/>
              <a:pPr>
                <a:defRPr/>
              </a:pPr>
              <a:t>7</a:t>
            </a:fld>
            <a:endParaRPr lang="en-US" dirty="0"/>
          </a:p>
        </p:txBody>
      </p:sp>
      <p:sp>
        <p:nvSpPr>
          <p:cNvPr id="5" name="Title 2"/>
          <p:cNvSpPr>
            <a:spLocks noGrp="1"/>
          </p:cNvSpPr>
          <p:nvPr>
            <p:ph type="title"/>
          </p:nvPr>
        </p:nvSpPr>
        <p:spPr>
          <a:xfrm>
            <a:off x="182880" y="457200"/>
            <a:ext cx="8768293" cy="685800"/>
          </a:xfrm>
        </p:spPr>
        <p:txBody>
          <a:bodyPr/>
          <a:lstStyle/>
          <a:p>
            <a:pPr>
              <a:spcBef>
                <a:spcPts val="0"/>
              </a:spcBef>
              <a:defRPr/>
            </a:pPr>
            <a:r>
              <a:rPr lang="en-US" sz="2800" dirty="0" smtClean="0"/>
              <a:t>The Election Process</a:t>
            </a:r>
            <a:endParaRPr lang="en-US" sz="2800" dirty="0"/>
          </a:p>
        </p:txBody>
      </p:sp>
      <p:sp>
        <p:nvSpPr>
          <p:cNvPr id="7" name="TextBox 6"/>
          <p:cNvSpPr txBox="1"/>
          <p:nvPr/>
        </p:nvSpPr>
        <p:spPr>
          <a:xfrm>
            <a:off x="914400" y="3358752"/>
            <a:ext cx="70866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EIM entities </a:t>
            </a:r>
            <a:r>
              <a:rPr lang="en-US" sz="2000" dirty="0" smtClean="0">
                <a:solidFill>
                  <a:schemeClr val="tx1"/>
                </a:solidFill>
              </a:rPr>
              <a:t>will be notified through current CIDI ticket process</a:t>
            </a:r>
            <a:endParaRPr lang="en-US" sz="2000" dirty="0" smtClean="0">
              <a:solidFill>
                <a:schemeClr val="tx1"/>
              </a:solidFill>
            </a:endParaRPr>
          </a:p>
        </p:txBody>
      </p:sp>
      <p:sp>
        <p:nvSpPr>
          <p:cNvPr id="8" name="TextBox 7"/>
          <p:cNvSpPr txBox="1"/>
          <p:nvPr/>
        </p:nvSpPr>
        <p:spPr>
          <a:xfrm>
            <a:off x="457200" y="1371600"/>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What is the election process?</a:t>
            </a:r>
          </a:p>
        </p:txBody>
      </p:sp>
      <p:sp>
        <p:nvSpPr>
          <p:cNvPr id="9" name="TextBox 8"/>
          <p:cNvSpPr txBox="1"/>
          <p:nvPr/>
        </p:nvSpPr>
        <p:spPr>
          <a:xfrm>
            <a:off x="914400" y="1828800"/>
            <a:ext cx="70866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EIM entities </a:t>
            </a:r>
            <a:r>
              <a:rPr lang="en-US" sz="2000" dirty="0" smtClean="0">
                <a:solidFill>
                  <a:schemeClr val="tx1"/>
                </a:solidFill>
              </a:rPr>
              <a:t>must submit a CIDI ticket with attached UFE Election letter</a:t>
            </a:r>
            <a:endParaRPr lang="en-US" sz="2000" dirty="0" smtClean="0">
              <a:solidFill>
                <a:schemeClr val="tx1"/>
              </a:solidFill>
            </a:endParaRPr>
          </a:p>
        </p:txBody>
      </p:sp>
      <p:sp>
        <p:nvSpPr>
          <p:cNvPr id="10" name="TextBox 9"/>
          <p:cNvSpPr txBox="1"/>
          <p:nvPr/>
        </p:nvSpPr>
        <p:spPr>
          <a:xfrm>
            <a:off x="457200" y="4416557"/>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What is in the letter?</a:t>
            </a:r>
            <a:endParaRPr lang="en-US" sz="2000" dirty="0" smtClean="0">
              <a:solidFill>
                <a:schemeClr val="tx1"/>
              </a:solidFill>
            </a:endParaRPr>
          </a:p>
        </p:txBody>
      </p:sp>
      <p:sp>
        <p:nvSpPr>
          <p:cNvPr id="11" name="TextBox 10"/>
          <p:cNvSpPr txBox="1"/>
          <p:nvPr/>
        </p:nvSpPr>
        <p:spPr>
          <a:xfrm>
            <a:off x="914400" y="4868652"/>
            <a:ext cx="7086600" cy="7078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Use the template included in this presentation to properly format your letter</a:t>
            </a:r>
            <a:endParaRPr lang="en-US" sz="2000" dirty="0" smtClean="0">
              <a:solidFill>
                <a:schemeClr val="tx1"/>
              </a:solidFill>
            </a:endParaRPr>
          </a:p>
        </p:txBody>
      </p:sp>
      <p:sp>
        <p:nvSpPr>
          <p:cNvPr id="12" name="TextBox 11"/>
          <p:cNvSpPr txBox="1"/>
          <p:nvPr/>
        </p:nvSpPr>
        <p:spPr>
          <a:xfrm>
            <a:off x="914400" y="2768195"/>
            <a:ext cx="7086600" cy="4001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dirty="0" smtClean="0">
                <a:solidFill>
                  <a:schemeClr val="tx1"/>
                </a:solidFill>
              </a:rPr>
              <a:t>The subject line must read: UFE Election</a:t>
            </a:r>
            <a:endParaRPr lang="en-US" sz="2000" dirty="0" smtClean="0">
              <a:solidFill>
                <a:schemeClr val="tx1"/>
              </a:solidFill>
            </a:endParaRPr>
          </a:p>
        </p:txBody>
      </p:sp>
    </p:spTree>
    <p:extLst>
      <p:ext uri="{BB962C8B-B14F-4D97-AF65-F5344CB8AC3E}">
        <p14:creationId xmlns:p14="http://schemas.microsoft.com/office/powerpoint/2010/main" val="195503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1974D22-A0FF-452D-90B3-2E91FB5EAA4F}" type="slidenum">
              <a:rPr lang="en-US" smtClean="0"/>
              <a:pPr>
                <a:defRPr/>
              </a:pPr>
              <a:t>8</a:t>
            </a:fld>
            <a:endParaRPr lang="en-US" dirty="0"/>
          </a:p>
        </p:txBody>
      </p:sp>
      <p:sp>
        <p:nvSpPr>
          <p:cNvPr id="5" name="Title 2"/>
          <p:cNvSpPr>
            <a:spLocks noGrp="1"/>
          </p:cNvSpPr>
          <p:nvPr>
            <p:ph type="title"/>
          </p:nvPr>
        </p:nvSpPr>
        <p:spPr>
          <a:xfrm>
            <a:off x="182880" y="457200"/>
            <a:ext cx="8768293" cy="685800"/>
          </a:xfrm>
        </p:spPr>
        <p:txBody>
          <a:bodyPr/>
          <a:lstStyle/>
          <a:p>
            <a:pPr>
              <a:spcBef>
                <a:spcPts val="0"/>
              </a:spcBef>
              <a:defRPr/>
            </a:pPr>
            <a:r>
              <a:rPr lang="en-US" sz="2800" dirty="0" smtClean="0"/>
              <a:t>The Election Process</a:t>
            </a:r>
            <a:endParaRPr lang="en-US" sz="2800" dirty="0"/>
          </a:p>
        </p:txBody>
      </p:sp>
      <p:sp>
        <p:nvSpPr>
          <p:cNvPr id="8" name="TextBox 7"/>
          <p:cNvSpPr txBox="1"/>
          <p:nvPr/>
        </p:nvSpPr>
        <p:spPr>
          <a:xfrm>
            <a:off x="457200" y="990600"/>
            <a:ext cx="8001000" cy="506292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indent="0">
              <a:buNone/>
            </a:pPr>
            <a:r>
              <a:rPr lang="en-US" sz="1900" b="1" dirty="0">
                <a:cs typeface="Times New Roman" panose="02020603050405020304" pitchFamily="18" charset="0"/>
              </a:rPr>
              <a:t>Annual UFE Election Letter for 2021</a:t>
            </a:r>
            <a:r>
              <a:rPr lang="en-US" sz="1900" dirty="0">
                <a:cs typeface="Times New Roman" panose="02020603050405020304" pitchFamily="18" charset="0"/>
              </a:rPr>
              <a:t>: </a:t>
            </a:r>
            <a:r>
              <a:rPr lang="en-US" sz="1900" b="1" dirty="0">
                <a:cs typeface="Times New Roman" panose="02020603050405020304" pitchFamily="18" charset="0"/>
              </a:rPr>
              <a:t>Due by 9/30/2021</a:t>
            </a:r>
          </a:p>
          <a:p>
            <a:r>
              <a:rPr lang="en-US" sz="1900" dirty="0">
                <a:cs typeface="Times New Roman" panose="02020603050405020304" pitchFamily="18" charset="0"/>
              </a:rPr>
              <a:t>EIM Entity Name and Address.</a:t>
            </a:r>
          </a:p>
          <a:p>
            <a:endParaRPr lang="en-US" sz="1900" dirty="0" smtClean="0">
              <a:cs typeface="Times New Roman" panose="02020603050405020304" pitchFamily="18" charset="0"/>
            </a:endParaRPr>
          </a:p>
          <a:p>
            <a:r>
              <a:rPr lang="en-US" sz="1900" dirty="0" smtClean="0">
                <a:cs typeface="Times New Roman" panose="02020603050405020304" pitchFamily="18" charset="0"/>
              </a:rPr>
              <a:t>Subject</a:t>
            </a:r>
            <a:r>
              <a:rPr lang="en-US" sz="1900" dirty="0">
                <a:cs typeface="Times New Roman" panose="02020603050405020304" pitchFamily="18" charset="0"/>
              </a:rPr>
              <a:t>: UFE Elections - 2021</a:t>
            </a:r>
          </a:p>
          <a:p>
            <a:endParaRPr lang="en-US" sz="1900" dirty="0" smtClean="0">
              <a:cs typeface="Times New Roman" panose="02020603050405020304" pitchFamily="18" charset="0"/>
            </a:endParaRPr>
          </a:p>
          <a:p>
            <a:r>
              <a:rPr lang="en-US" sz="1900" dirty="0" smtClean="0">
                <a:cs typeface="Times New Roman" panose="02020603050405020304" pitchFamily="18" charset="0"/>
              </a:rPr>
              <a:t>Pursuant </a:t>
            </a:r>
            <a:r>
              <a:rPr lang="en-US" sz="1900" dirty="0">
                <a:cs typeface="Times New Roman" panose="02020603050405020304" pitchFamily="18" charset="0"/>
              </a:rPr>
              <a:t>to CAISO Tariff Section 29.11(c) (2) (B), [insert EIM Entity Name] makes the following UFE Elections for Trade Dates 11/1/2021 - 12/31/2021.</a:t>
            </a:r>
          </a:p>
          <a:p>
            <a:endParaRPr lang="en-US" sz="1900" dirty="0" smtClean="0">
              <a:cs typeface="Times New Roman" panose="02020603050405020304" pitchFamily="18" charset="0"/>
            </a:endParaRPr>
          </a:p>
          <a:p>
            <a:r>
              <a:rPr lang="en-US" sz="1900" dirty="0" smtClean="0">
                <a:cs typeface="Times New Roman" panose="02020603050405020304" pitchFamily="18" charset="0"/>
              </a:rPr>
              <a:t>UFE </a:t>
            </a:r>
            <a:r>
              <a:rPr lang="en-US" sz="1900" dirty="0">
                <a:cs typeface="Times New Roman" panose="02020603050405020304" pitchFamily="18" charset="0"/>
              </a:rPr>
              <a:t>Settlement Election: Yes (settle) or No (do not settle).</a:t>
            </a:r>
          </a:p>
          <a:p>
            <a:pPr lvl="0"/>
            <a:endParaRPr lang="en-US" sz="1900" dirty="0" smtClean="0">
              <a:cs typeface="Times New Roman" panose="02020603050405020304" pitchFamily="18" charset="0"/>
            </a:endParaRPr>
          </a:p>
          <a:p>
            <a:pPr lvl="0"/>
            <a:r>
              <a:rPr lang="en-US" sz="1900" dirty="0" smtClean="0">
                <a:cs typeface="Times New Roman" panose="02020603050405020304" pitchFamily="18" charset="0"/>
              </a:rPr>
              <a:t>Loss </a:t>
            </a:r>
            <a:r>
              <a:rPr lang="en-US" sz="1900" dirty="0">
                <a:cs typeface="Times New Roman" panose="02020603050405020304" pitchFamily="18" charset="0"/>
              </a:rPr>
              <a:t>Factor:</a:t>
            </a:r>
          </a:p>
          <a:p>
            <a:pPr lvl="1"/>
            <a:r>
              <a:rPr lang="en-US" sz="1900" dirty="0">
                <a:cs typeface="Times New Roman" panose="02020603050405020304" pitchFamily="18" charset="0"/>
              </a:rPr>
              <a:t>If UFE Settlement Election is Yes, please provide the OATT Loss factor or agreed upon loss factor percentage.</a:t>
            </a:r>
          </a:p>
          <a:p>
            <a:pPr lvl="1"/>
            <a:r>
              <a:rPr lang="en-US" sz="1900" dirty="0">
                <a:cs typeface="Times New Roman" panose="02020603050405020304" pitchFamily="18" charset="0"/>
              </a:rPr>
              <a:t>If UFE Settlement Election is No, enter 0</a:t>
            </a:r>
            <a:r>
              <a:rPr lang="en-US" sz="1900" dirty="0" smtClean="0">
                <a:cs typeface="Times New Roman" panose="02020603050405020304" pitchFamily="18" charset="0"/>
              </a:rPr>
              <a:t>%.</a:t>
            </a:r>
          </a:p>
          <a:p>
            <a:pPr lvl="1"/>
            <a:endParaRPr lang="en-US" sz="1900" dirty="0">
              <a:cs typeface="Times New Roman" panose="02020603050405020304" pitchFamily="18" charset="0"/>
            </a:endParaRPr>
          </a:p>
          <a:p>
            <a:r>
              <a:rPr lang="en-US" sz="1900" dirty="0">
                <a:cs typeface="Times New Roman" panose="02020603050405020304" pitchFamily="18" charset="0"/>
              </a:rPr>
              <a:t>Please contact [insert contact name and info] with any questions.</a:t>
            </a:r>
            <a:endParaRPr lang="en-US" sz="1900" dirty="0">
              <a:cs typeface="Times New Roman" panose="02020603050405020304" pitchFamily="18" charset="0"/>
            </a:endParaRPr>
          </a:p>
        </p:txBody>
      </p:sp>
    </p:spTree>
    <p:extLst>
      <p:ext uri="{BB962C8B-B14F-4D97-AF65-F5344CB8AC3E}">
        <p14:creationId xmlns:p14="http://schemas.microsoft.com/office/powerpoint/2010/main" val="197999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1974D22-A0FF-452D-90B3-2E91FB5EAA4F}" type="slidenum">
              <a:rPr lang="en-US" smtClean="0"/>
              <a:pPr>
                <a:defRPr/>
              </a:pPr>
              <a:t>9</a:t>
            </a:fld>
            <a:endParaRPr lang="en-US" dirty="0"/>
          </a:p>
        </p:txBody>
      </p:sp>
      <p:sp>
        <p:nvSpPr>
          <p:cNvPr id="5" name="Title 2"/>
          <p:cNvSpPr>
            <a:spLocks noGrp="1"/>
          </p:cNvSpPr>
          <p:nvPr>
            <p:ph type="title"/>
          </p:nvPr>
        </p:nvSpPr>
        <p:spPr>
          <a:xfrm>
            <a:off x="182880" y="457200"/>
            <a:ext cx="8768293" cy="685800"/>
          </a:xfrm>
        </p:spPr>
        <p:txBody>
          <a:bodyPr/>
          <a:lstStyle/>
          <a:p>
            <a:pPr>
              <a:spcBef>
                <a:spcPts val="0"/>
              </a:spcBef>
              <a:defRPr/>
            </a:pPr>
            <a:r>
              <a:rPr lang="en-US" sz="2800" dirty="0" smtClean="0"/>
              <a:t>The Election Process</a:t>
            </a:r>
            <a:endParaRPr lang="en-US" sz="2800" dirty="0"/>
          </a:p>
        </p:txBody>
      </p:sp>
      <p:sp>
        <p:nvSpPr>
          <p:cNvPr id="8" name="TextBox 7"/>
          <p:cNvSpPr txBox="1"/>
          <p:nvPr/>
        </p:nvSpPr>
        <p:spPr>
          <a:xfrm>
            <a:off x="457200" y="990600"/>
            <a:ext cx="8001000" cy="506292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indent="0">
              <a:buNone/>
            </a:pPr>
            <a:r>
              <a:rPr lang="en-US" sz="1900" b="1" dirty="0">
                <a:cs typeface="Times New Roman" panose="02020603050405020304" pitchFamily="18" charset="0"/>
              </a:rPr>
              <a:t>Annual UFE Election Letter for </a:t>
            </a:r>
            <a:r>
              <a:rPr lang="en-US" sz="1900" b="1" dirty="0" smtClean="0">
                <a:cs typeface="Times New Roman" panose="02020603050405020304" pitchFamily="18" charset="0"/>
              </a:rPr>
              <a:t>2022</a:t>
            </a:r>
            <a:r>
              <a:rPr lang="en-US" sz="1900" dirty="0" smtClean="0">
                <a:cs typeface="Times New Roman" panose="02020603050405020304" pitchFamily="18" charset="0"/>
              </a:rPr>
              <a:t>: </a:t>
            </a:r>
            <a:r>
              <a:rPr lang="en-US" sz="1900" b="1" dirty="0">
                <a:cs typeface="Times New Roman" panose="02020603050405020304" pitchFamily="18" charset="0"/>
              </a:rPr>
              <a:t>Due by </a:t>
            </a:r>
            <a:r>
              <a:rPr lang="en-US" sz="1900" b="1" dirty="0" smtClean="0">
                <a:solidFill>
                  <a:srgbClr val="FF0000"/>
                </a:solidFill>
                <a:cs typeface="Times New Roman" panose="02020603050405020304" pitchFamily="18" charset="0"/>
              </a:rPr>
              <a:t>10/31/2021</a:t>
            </a:r>
            <a:endParaRPr lang="en-US" sz="1900" b="1" dirty="0">
              <a:solidFill>
                <a:srgbClr val="FF0000"/>
              </a:solidFill>
              <a:cs typeface="Times New Roman" panose="02020603050405020304" pitchFamily="18" charset="0"/>
            </a:endParaRPr>
          </a:p>
          <a:p>
            <a:r>
              <a:rPr lang="en-US" sz="1900" dirty="0">
                <a:cs typeface="Times New Roman" panose="02020603050405020304" pitchFamily="18" charset="0"/>
              </a:rPr>
              <a:t>EIM Entity Name and Address.</a:t>
            </a:r>
          </a:p>
          <a:p>
            <a:endParaRPr lang="en-US" sz="1900" dirty="0" smtClean="0">
              <a:cs typeface="Times New Roman" panose="02020603050405020304" pitchFamily="18" charset="0"/>
            </a:endParaRPr>
          </a:p>
          <a:p>
            <a:r>
              <a:rPr lang="en-US" sz="1900" dirty="0" smtClean="0">
                <a:cs typeface="Times New Roman" panose="02020603050405020304" pitchFamily="18" charset="0"/>
              </a:rPr>
              <a:t>Subject</a:t>
            </a:r>
            <a:r>
              <a:rPr lang="en-US" sz="1900" dirty="0">
                <a:cs typeface="Times New Roman" panose="02020603050405020304" pitchFamily="18" charset="0"/>
              </a:rPr>
              <a:t>: UFE Elections - </a:t>
            </a:r>
            <a:r>
              <a:rPr lang="en-US" sz="1900" dirty="0" smtClean="0">
                <a:cs typeface="Times New Roman" panose="02020603050405020304" pitchFamily="18" charset="0"/>
              </a:rPr>
              <a:t>2022</a:t>
            </a:r>
            <a:endParaRPr lang="en-US" sz="1900" dirty="0">
              <a:cs typeface="Times New Roman" panose="02020603050405020304" pitchFamily="18" charset="0"/>
            </a:endParaRPr>
          </a:p>
          <a:p>
            <a:endParaRPr lang="en-US" sz="1900" dirty="0" smtClean="0">
              <a:cs typeface="Times New Roman" panose="02020603050405020304" pitchFamily="18" charset="0"/>
            </a:endParaRPr>
          </a:p>
          <a:p>
            <a:r>
              <a:rPr lang="en-US" sz="1900" dirty="0" smtClean="0">
                <a:cs typeface="Times New Roman" panose="02020603050405020304" pitchFamily="18" charset="0"/>
              </a:rPr>
              <a:t>Pursuant </a:t>
            </a:r>
            <a:r>
              <a:rPr lang="en-US" sz="1900" dirty="0">
                <a:cs typeface="Times New Roman" panose="02020603050405020304" pitchFamily="18" charset="0"/>
              </a:rPr>
              <a:t>to CAISO Tariff Section 29.11(c) (2) (B), [insert EIM Entity Name] makes the following UFE Elections for Trade Dates </a:t>
            </a:r>
            <a:r>
              <a:rPr lang="en-US" sz="1900" dirty="0" smtClean="0">
                <a:cs typeface="Times New Roman" panose="02020603050405020304" pitchFamily="18" charset="0"/>
              </a:rPr>
              <a:t>1/1/2022 </a:t>
            </a:r>
            <a:r>
              <a:rPr lang="en-US" sz="1900" dirty="0">
                <a:cs typeface="Times New Roman" panose="02020603050405020304" pitchFamily="18" charset="0"/>
              </a:rPr>
              <a:t>- </a:t>
            </a:r>
            <a:r>
              <a:rPr lang="en-US" sz="1900" dirty="0" smtClean="0">
                <a:cs typeface="Times New Roman" panose="02020603050405020304" pitchFamily="18" charset="0"/>
              </a:rPr>
              <a:t>12/31/2022.</a:t>
            </a:r>
            <a:endParaRPr lang="en-US" sz="1900" dirty="0">
              <a:cs typeface="Times New Roman" panose="02020603050405020304" pitchFamily="18" charset="0"/>
            </a:endParaRPr>
          </a:p>
          <a:p>
            <a:endParaRPr lang="en-US" sz="1900" dirty="0" smtClean="0">
              <a:cs typeface="Times New Roman" panose="02020603050405020304" pitchFamily="18" charset="0"/>
            </a:endParaRPr>
          </a:p>
          <a:p>
            <a:r>
              <a:rPr lang="en-US" sz="1900" dirty="0" smtClean="0">
                <a:cs typeface="Times New Roman" panose="02020603050405020304" pitchFamily="18" charset="0"/>
              </a:rPr>
              <a:t>UFE </a:t>
            </a:r>
            <a:r>
              <a:rPr lang="en-US" sz="1900" dirty="0">
                <a:cs typeface="Times New Roman" panose="02020603050405020304" pitchFamily="18" charset="0"/>
              </a:rPr>
              <a:t>Settlement Election: Yes (settle) or No (do not settle).</a:t>
            </a:r>
          </a:p>
          <a:p>
            <a:pPr lvl="0"/>
            <a:endParaRPr lang="en-US" sz="1900" dirty="0" smtClean="0">
              <a:cs typeface="Times New Roman" panose="02020603050405020304" pitchFamily="18" charset="0"/>
            </a:endParaRPr>
          </a:p>
          <a:p>
            <a:pPr lvl="0"/>
            <a:r>
              <a:rPr lang="en-US" sz="1900" dirty="0" smtClean="0">
                <a:cs typeface="Times New Roman" panose="02020603050405020304" pitchFamily="18" charset="0"/>
              </a:rPr>
              <a:t>Loss </a:t>
            </a:r>
            <a:r>
              <a:rPr lang="en-US" sz="1900" dirty="0">
                <a:cs typeface="Times New Roman" panose="02020603050405020304" pitchFamily="18" charset="0"/>
              </a:rPr>
              <a:t>Factor:</a:t>
            </a:r>
          </a:p>
          <a:p>
            <a:pPr lvl="1"/>
            <a:r>
              <a:rPr lang="en-US" sz="1900" dirty="0">
                <a:cs typeface="Times New Roman" panose="02020603050405020304" pitchFamily="18" charset="0"/>
              </a:rPr>
              <a:t>If UFE Settlement Election is Yes, please provide the OATT Loss factor or agreed upon loss factor percentage.</a:t>
            </a:r>
          </a:p>
          <a:p>
            <a:pPr lvl="1"/>
            <a:r>
              <a:rPr lang="en-US" sz="1900" dirty="0">
                <a:cs typeface="Times New Roman" panose="02020603050405020304" pitchFamily="18" charset="0"/>
              </a:rPr>
              <a:t>If UFE Settlement Election is No, enter 0</a:t>
            </a:r>
            <a:r>
              <a:rPr lang="en-US" sz="1900" dirty="0" smtClean="0">
                <a:cs typeface="Times New Roman" panose="02020603050405020304" pitchFamily="18" charset="0"/>
              </a:rPr>
              <a:t>%.</a:t>
            </a:r>
          </a:p>
          <a:p>
            <a:pPr lvl="1"/>
            <a:endParaRPr lang="en-US" sz="1900" dirty="0">
              <a:cs typeface="Times New Roman" panose="02020603050405020304" pitchFamily="18" charset="0"/>
            </a:endParaRPr>
          </a:p>
          <a:p>
            <a:r>
              <a:rPr lang="en-US" sz="1900" dirty="0">
                <a:cs typeface="Times New Roman" panose="02020603050405020304" pitchFamily="18" charset="0"/>
              </a:rPr>
              <a:t>Please contact [insert contact name and info] with any questions.</a:t>
            </a:r>
            <a:endParaRPr lang="en-US" sz="1900" dirty="0">
              <a:cs typeface="Times New Roman" panose="02020603050405020304" pitchFamily="18" charset="0"/>
            </a:endParaRPr>
          </a:p>
        </p:txBody>
      </p:sp>
    </p:spTree>
    <p:extLst>
      <p:ext uri="{BB962C8B-B14F-4D97-AF65-F5344CB8AC3E}">
        <p14:creationId xmlns:p14="http://schemas.microsoft.com/office/powerpoint/2010/main" val="32441444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THEME1" val="8VThEyxn"/>
  <p:tag name="ARTICULATE_PROJECT_OPEN" val="0"/>
  <p:tag name="ARTICULATE_SLIDE_COUNT" val="7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eme1">
  <a:themeElements>
    <a:clrScheme name="Custom 1">
      <a:dk1>
        <a:sysClr val="windowText" lastClr="000000"/>
      </a:dk1>
      <a:lt1>
        <a:sysClr val="window" lastClr="FFFFFF"/>
      </a:lt1>
      <a:dk2>
        <a:srgbClr val="1F497D"/>
      </a:dk2>
      <a:lt2>
        <a:srgbClr val="EEECE1"/>
      </a:lt2>
      <a:accent1>
        <a:srgbClr val="4F81BD"/>
      </a:accent1>
      <a:accent2>
        <a:srgbClr val="92D050"/>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FFFF00"/>
        </a:solidFill>
      </a:spPr>
      <a:bodyPr wrap="square" rtlCol="0">
        <a:spAutoFit/>
      </a:bodyPr>
      <a:lstStyle>
        <a:defPPr>
          <a:defRPr dirty="0" smtClean="0">
            <a:solidFill>
              <a:srgbClr val="FF0000"/>
            </a:solidFill>
          </a:defRPr>
        </a:defPPr>
      </a:lstStyle>
      <a:style>
        <a:lnRef idx="2">
          <a:schemeClr val="dk1"/>
        </a:lnRef>
        <a:fillRef idx="1">
          <a:schemeClr val="lt1"/>
        </a:fillRef>
        <a:effectRef idx="0">
          <a:schemeClr val="dk1"/>
        </a:effectRef>
        <a:fontRef idx="minor">
          <a:schemeClr val="dk1"/>
        </a:fontRef>
      </a:style>
    </a:txDef>
  </a:objectDefaults>
  <a:extraClrSchemeLst/>
  <a:extLst>
    <a:ext uri="{05A4C25C-085E-4340-85A3-A5531E510DB2}">
      <thm15:themeFamily xmlns:thm15="http://schemas.microsoft.com/office/thememl/2012/main" name="Theme1" id="{159260F0-AB49-4616-94D2-91625A792E93}" vid="{638E4B2E-912C-49CF-9CC8-C585697A1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C4558D17C5424438ED9E058A452A00D" ma:contentTypeVersion="1" ma:contentTypeDescription="Create a new document." ma:contentTypeScope="" ma:versionID="58968a46a1bad65155eeaa79ec003be2">
  <xsd:schema xmlns:xsd="http://www.w3.org/2001/XMLSchema" xmlns:xs="http://www.w3.org/2001/XMLSchema" xmlns:p="http://schemas.microsoft.com/office/2006/metadata/properties" xmlns:ns2="2613f182-e424-487f-ac7f-33bed2fc986a" targetNamespace="http://schemas.microsoft.com/office/2006/metadata/properties" ma:root="true" ma:fieldsID="6c900d0cb3a38c97dc51f7485df35394" ns2:_="">
    <xsd:import namespace="2613f182-e424-487f-ac7f-33bed2fc986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3f182-e424-487f-ac7f-33bed2fc986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tns:customPropertyEditors xmlns:tns="http://schemas.microsoft.com/office/2006/customDocumentInformationPanel">
  <tns:showOnOpen>true</tns:showOnOpen>
  <tns:defaultPropertyEditorNamespace>Standard and SharePoint library properties</tns:defaultPropertyEditorNamespace>
</tns:customPropertyEditor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Receiver>
    <Name>ItemUpdatedEventHandlerForConceptSearch</Name>
    <Synchronization>Asynchronous</Synchronization>
    <Type>10002</Type>
    <SequenceNumber>10001</SequenceNumber>
    <Url/>
    <Assembly>conceptSearching.Sharepoint.ContentTypes2010, Version=1.0.0.0, Culture=neutral, PublicKeyToken=858f8f13980e4745</Assembly>
    <Class>conceptSearching.Sharepoint.ContentTypes2010.CSHandleEvent</Class>
    <Data/>
    <Filter/>
  </Receiver>
  <Receiver>
    <Name>ItemUpdatingEventHandlerForConceptSearch</Name>
    <Synchronization>Synchronous</Synchronization>
    <Type>2</Type>
    <SequenceNumber>10001</SequenceNumber>
    <Url/>
    <Assembly>conceptSearching.Sharepoint.ContentTypes2010, Version=1.0.0.0, Culture=neutral, PublicKeyToken=858f8f13980e4745</Assembly>
    <Class>conceptSearching.Sharepoint.ContentTypes2010.CSHandleEvent</Class>
    <Data/>
    <Filter/>
  </Receiver>
  <Receiver>
    <Name>ItemCheckedInEventHandlerForConceptSearch</Name>
    <Synchronization>Asynchronous</Synchronization>
    <Type>10004</Type>
    <SequenceNumber>10002</SequenceNumber>
    <Url/>
    <Assembly>conceptSearching.Sharepoint.ContentTypes2010, Version=1.0.0.0, Culture=neutral, PublicKeyToken=858f8f13980e4745</Assembly>
    <Class>conceptSearching.Sharepoint.ContentTypes2010.CSHandleEvent</Class>
    <Data/>
    <Filter/>
  </Receiver>
  <Receiver>
    <Name>ItemUncheckedOutEventHandlerForConceptSearch</Name>
    <Synchronization>Asynchronous</Synchronization>
    <Type>10006</Type>
    <SequenceNumber>10003</SequenceNumber>
    <Url/>
    <Assembly>conceptSearching.Sharepoint.ContentTypes2010, Version=1.0.0.0, Culture=neutral, PublicKeyToken=858f8f13980e4745</Assembly>
    <Class>conceptSearching.Sharepoint.ContentTypes2010.CSHandleEvent</Class>
    <Data/>
    <Filter/>
  </Receiver>
  <Receiver>
    <Name>ItemAddedEventHandlerForConceptSearch</Name>
    <Synchronization>Asynchronous</Synchronization>
    <Type>10001</Type>
    <SequenceNumber>10004</SequenceNumber>
    <Url/>
    <Assembly>conceptSearching.Sharepoint.ContentTypes2010, Version=1.0.0.0, Culture=neutral, PublicKeyToken=858f8f13980e4745</Assembly>
    <Class>conceptSearching.Sharepoint.ContentTypes2010.CSHandleEvent</Class>
    <Data/>
    <Filter/>
  </Receiver>
  <Receiver>
    <Name>ItemFileMovedEventHandlerForConceptSearch</Name>
    <Synchronization>Asynchronous</Synchronization>
    <Type>10009</Type>
    <SequenceNumber>10005</SequenceNumber>
    <Url/>
    <Assembly>conceptSearching.Sharepoint.ContentTypes2010, Version=1.0.0.0, Culture=neutral, PublicKeyToken=858f8f13980e4745</Assembly>
    <Class>conceptSearching.Sharepoint.ContentTypes2010.CSHandleEvent</Class>
    <Data/>
    <Filter/>
  </Receiver>
  <Receiver>
    <Name>ItemDeletedEventHandlerForConceptSearch</Name>
    <Synchronization>Asynchronous</Synchronization>
    <Type>10003</Type>
    <SequenceNumber>10006</SequenceNumber>
    <Url/>
    <Assembly>conceptSearching.Sharepoint.ContentTypes2010, Version=1.0.0.0, Culture=neutral, PublicKeyToken=858f8f13980e4745</Assembly>
    <Class>conceptSearching.Sharepoint.ContentTypes2010.CSHandleEvent</Class>
    <Data/>
    <Filter/>
  </Receiver>
</spe:Receivers>
</file>

<file path=customXml/item6.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C7AF22E-C14B-4890-A76C-8AA518B57093}"/>
</file>

<file path=customXml/itemProps2.xml><?xml version="1.0" encoding="utf-8"?>
<ds:datastoreItem xmlns:ds="http://schemas.openxmlformats.org/officeDocument/2006/customXml" ds:itemID="{DEC3028E-D618-4159-AECA-60BFF8372034}">
  <ds:schemaRefs>
    <ds:schemaRef ds:uri="http://schemas.microsoft.com/office/2006/metadata/longProperties"/>
  </ds:schemaRefs>
</ds:datastoreItem>
</file>

<file path=customXml/itemProps3.xml><?xml version="1.0" encoding="utf-8"?>
<ds:datastoreItem xmlns:ds="http://schemas.openxmlformats.org/officeDocument/2006/customXml" ds:itemID="{29661835-7BC5-47D1-92CF-04316F45B7BA}"/>
</file>

<file path=customXml/itemProps4.xml><?xml version="1.0" encoding="utf-8"?>
<ds:datastoreItem xmlns:ds="http://schemas.openxmlformats.org/officeDocument/2006/customXml" ds:itemID="{E66BDDE3-3C90-4FEB-916A-D8BA5474E149}">
  <ds:schemaRefs>
    <ds:schemaRef ds:uri="http://schemas.microsoft.com/office/2006/customDocumentInformationPanel"/>
  </ds:schemaRefs>
</ds:datastoreItem>
</file>

<file path=customXml/itemProps5.xml><?xml version="1.0" encoding="utf-8"?>
<ds:datastoreItem xmlns:ds="http://schemas.openxmlformats.org/officeDocument/2006/customXml" ds:itemID="{E63B6CEC-761B-4CDC-9FB4-6A04E811D53E}">
  <ds:schemaRefs>
    <ds:schemaRef ds:uri="http://schemas.microsoft.com/sharepoint/events"/>
  </ds:schemaRefs>
</ds:datastoreItem>
</file>

<file path=customXml/itemProps6.xml><?xml version="1.0" encoding="utf-8"?>
<ds:datastoreItem xmlns:ds="http://schemas.openxmlformats.org/officeDocument/2006/customXml" ds:itemID="{120CE21C-85C0-4F6A-BFC1-B393F1C984B7}">
  <ds:schemaRefs>
    <ds:schemaRef ds:uri="dcc7e218-8b47-4273-ba28-07719656e1ad"/>
    <ds:schemaRef ds:uri="http://schemas.microsoft.com/office/infopath/2007/PartnerControls"/>
    <ds:schemaRef ds:uri="http://purl.org/dc/terms/"/>
    <ds:schemaRef ds:uri="http://schemas.microsoft.com/office/2006/documentManagement/types"/>
    <ds:schemaRef ds:uri="a7f9dc59-7069-4c09-95f9-54d41c3cd9ad"/>
    <ds:schemaRef ds:uri="http://purl.org/dc/elements/1.1/"/>
    <ds:schemaRef ds:uri="http://schemas.openxmlformats.org/package/2006/metadata/core-properties"/>
    <ds:schemaRef ds:uri="2e64aaae-efe8-4b36-9ab4-486f04499e09"/>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Theme1</Template>
  <TotalTime>162916</TotalTime>
  <Words>1825</Words>
  <Application>Microsoft Office PowerPoint</Application>
  <PresentationFormat>On-screen Show (4:3)</PresentationFormat>
  <Paragraphs>182</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Aharoni</vt:lpstr>
      <vt:lpstr>Arial</vt:lpstr>
      <vt:lpstr>Calibri</vt:lpstr>
      <vt:lpstr>Estrangelo Edessa</vt:lpstr>
      <vt:lpstr>Futura Bk BT</vt:lpstr>
      <vt:lpstr>Times New Roman</vt:lpstr>
      <vt:lpstr>Theme1</vt:lpstr>
      <vt:lpstr>Real-Time Settlements Review</vt:lpstr>
      <vt:lpstr>What we will cover today</vt:lpstr>
      <vt:lpstr>Housekeeping</vt:lpstr>
      <vt:lpstr>What changed? </vt:lpstr>
      <vt:lpstr>The Background</vt:lpstr>
      <vt:lpstr>The Change</vt:lpstr>
      <vt:lpstr>The Election Process</vt:lpstr>
      <vt:lpstr>The Election Process</vt:lpstr>
      <vt:lpstr>The Election Process</vt:lpstr>
      <vt:lpstr>The Election Process</vt:lpstr>
      <vt:lpstr>The Impact</vt:lpstr>
      <vt:lpstr>Market SIM Scenario</vt:lpstr>
      <vt:lpstr>Questions</vt:lpstr>
      <vt:lpstr>For more Information…</vt:lpstr>
      <vt:lpstr>Links to Resources</vt:lpstr>
      <vt:lpstr>PowerPoint Presentation</vt:lpstr>
    </vt:vector>
  </TitlesOfParts>
  <Company>CAISO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ILT</dc:title>
  <dc:creator>Rodney Jackson</dc:creator>
  <cp:lastModifiedBy>Jackson, Rodney</cp:lastModifiedBy>
  <cp:revision>1390</cp:revision>
  <cp:lastPrinted>2020-09-24T17:30:41Z</cp:lastPrinted>
  <dcterms:created xsi:type="dcterms:W3CDTF">2012-08-10T20:49:29Z</dcterms:created>
  <dcterms:modified xsi:type="dcterms:W3CDTF">2021-08-25T17:40:26Z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AISO Keywords">
    <vt:lpwstr/>
  </property>
  <property fmtid="{D5CDD505-2E9C-101B-9397-08002B2CF9AE}" pid="3" name="Document Version">
    <vt:lpwstr>0.1</vt:lpwstr>
  </property>
  <property fmtid="{D5CDD505-2E9C-101B-9397-08002B2CF9AE}" pid="4" name="Last Date Reviewed">
    <vt:lpwstr>2011-01-06T00:00:00Z</vt:lpwstr>
  </property>
  <property fmtid="{D5CDD505-2E9C-101B-9397-08002B2CF9AE}" pid="5" name="Information Classification">
    <vt:lpwstr>CAISO CONFIDENTIAL</vt:lpwstr>
  </property>
  <property fmtid="{D5CDD505-2E9C-101B-9397-08002B2CF9AE}" pid="6" name="ContentTypeId">
    <vt:lpwstr>0x0101003C4558D17C5424438ED9E058A452A00D</vt:lpwstr>
  </property>
  <property fmtid="{D5CDD505-2E9C-101B-9397-08002B2CF9AE}" pid="7" name="Doc Owner">
    <vt:lpwstr/>
  </property>
  <property fmtid="{D5CDD505-2E9C-101B-9397-08002B2CF9AE}" pid="8" name="IsRecord">
    <vt:bool>false</vt:bool>
  </property>
  <property fmtid="{D5CDD505-2E9C-101B-9397-08002B2CF9AE}" pid="9" name="Order">
    <vt:r8>3000</vt:r8>
  </property>
  <property fmtid="{D5CDD505-2E9C-101B-9397-08002B2CF9AE}" pid="10" name="AutoClassDocumentType">
    <vt:lpwstr>1;#Presentation|a1424ed9-fff5-4025-ab54-3e7f15b19bb9</vt:lpwstr>
  </property>
  <property fmtid="{D5CDD505-2E9C-101B-9397-08002B2CF9AE}" pid="11" name="AutoClassTopic">
    <vt:lpwstr>12;#NERC (North American Electric Reliability Corporation)‎|82174d3f-ffbb-438d-bd03-e2d893656097;#15;#WECC (Western Electricity Coordinating Council)|3aa0bdc7-0d1f-467d-a384-ae6ca06c1748;#21;#EIM (Energy Imbalance Market)|8d70e666-cb1a-46e0-b4ed-ba4285596</vt:lpwstr>
  </property>
  <property fmtid="{D5CDD505-2E9C-101B-9397-08002B2CF9AE}" pid="12" name="RLPreviousUrl">
    <vt:lpwstr>Records/Training/Instructor-Led/ISO BA/2021/210114 Welcome to the ISO_FINAL.pptx</vt:lpwstr>
  </property>
  <property fmtid="{D5CDD505-2E9C-101B-9397-08002B2CF9AE}" pid="13" name="AutoClassRecordSeries">
    <vt:lpwstr/>
  </property>
  <property fmtid="{D5CDD505-2E9C-101B-9397-08002B2CF9AE}" pid="14" name="ArticulateGUID">
    <vt:lpwstr>E2D4A83F-90D2-4FDD-8961-1EE6F1B78A80</vt:lpwstr>
  </property>
  <property fmtid="{D5CDD505-2E9C-101B-9397-08002B2CF9AE}" pid="15" name="ArticulatePath">
    <vt:lpwstr>181004 Welcome to the ISO</vt:lpwstr>
  </property>
  <property fmtid="{D5CDD505-2E9C-101B-9397-08002B2CF9AE}" pid="16" name="_dlc_DocIdItemGuid">
    <vt:lpwstr>759ee0ee-2cb9-412c-bb99-18e61fb9a0d0</vt:lpwstr>
  </property>
  <property fmtid="{D5CDD505-2E9C-101B-9397-08002B2CF9AE}" pid="17" name="EmSubject">
    <vt:lpwstr/>
  </property>
  <property fmtid="{D5CDD505-2E9C-101B-9397-08002B2CF9AE}" pid="18" name="EmAttachCount">
    <vt:lpwstr/>
  </property>
  <property fmtid="{D5CDD505-2E9C-101B-9397-08002B2CF9AE}" pid="19" name="EmCategory">
    <vt:lpwstr/>
  </property>
  <property fmtid="{D5CDD505-2E9C-101B-9397-08002B2CF9AE}" pid="20" name="CSMeta2010Field">
    <vt:lpwstr>551d2a50-116a-4974-9f33-0cc12c6cc659;2020-01-14 10:00:11;PARTIALMANUALCLASSIFIED;Automatically Updated Record Series:2020-01-14 10:00:11|False||AUTOCLASSIFIED|2020-01-14 10:00:11|UNDEFINED|00000000-0000-0000-0000-000000000000;Automatically Updated Documen</vt:lpwstr>
  </property>
  <property fmtid="{D5CDD505-2E9C-101B-9397-08002B2CF9AE}" pid="21" name="EmCC">
    <vt:lpwstr/>
  </property>
  <property fmtid="{D5CDD505-2E9C-101B-9397-08002B2CF9AE}" pid="22" name="EmFromName">
    <vt:lpwstr/>
  </property>
  <property fmtid="{D5CDD505-2E9C-101B-9397-08002B2CF9AE}" pid="23" name="EmTo">
    <vt:lpwstr/>
  </property>
  <property fmtid="{D5CDD505-2E9C-101B-9397-08002B2CF9AE}" pid="24" name="EmAttachmentNames">
    <vt:lpwstr/>
  </property>
  <property fmtid="{D5CDD505-2E9C-101B-9397-08002B2CF9AE}" pid="25" name="Intellectual Property Type">
    <vt:lpwstr/>
  </property>
  <property fmtid="{D5CDD505-2E9C-101B-9397-08002B2CF9AE}" pid="26" name="EmBCC">
    <vt:lpwstr/>
  </property>
</Properties>
</file>